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257" r:id="rId6"/>
    <p:sldId id="258" r:id="rId7"/>
    <p:sldId id="260" r:id="rId8"/>
    <p:sldId id="262" r:id="rId9"/>
    <p:sldId id="263" r:id="rId10"/>
    <p:sldId id="279" r:id="rId11"/>
    <p:sldId id="265" r:id="rId12"/>
    <p:sldId id="266" r:id="rId13"/>
    <p:sldId id="267" r:id="rId14"/>
    <p:sldId id="280" r:id="rId15"/>
    <p:sldId id="269" r:id="rId16"/>
    <p:sldId id="270" r:id="rId17"/>
    <p:sldId id="282" r:id="rId18"/>
    <p:sldId id="271" r:id="rId19"/>
    <p:sldId id="272" r:id="rId20"/>
    <p:sldId id="273" r:id="rId21"/>
    <p:sldId id="274" r:id="rId22"/>
    <p:sldId id="281" r:id="rId23"/>
    <p:sldId id="276" r:id="rId24"/>
    <p:sldId id="277" r:id="rId25"/>
    <p:sldId id="278"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5362" autoAdjust="0"/>
  </p:normalViewPr>
  <p:slideViewPr>
    <p:cSldViewPr snapToGrid="0">
      <p:cViewPr varScale="1">
        <p:scale>
          <a:sx n="112" d="100"/>
          <a:sy n="112" d="100"/>
        </p:scale>
        <p:origin x="1008" y="13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F93E4FE-888C-4E5F-9E32-7409CC04DE1E}" type="datetimeFigureOut">
              <a:rPr lang="en-US" smtClean="0"/>
              <a:t>8/18/2017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6562D58-27C3-4751-8613-2DD040E1617A}" type="slidenum">
              <a:rPr lang="en-US" smtClean="0"/>
              <a:t>‹#›</a:t>
            </a:fld>
            <a:endParaRPr lang="en-US"/>
          </a:p>
        </p:txBody>
      </p:sp>
    </p:spTree>
    <p:extLst>
      <p:ext uri="{BB962C8B-B14F-4D97-AF65-F5344CB8AC3E}">
        <p14:creationId xmlns:p14="http://schemas.microsoft.com/office/powerpoint/2010/main" val="72829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NOTE:  this presentation includes</a:t>
            </a:r>
            <a:r>
              <a:rPr lang="en-US" baseline="0" dirty="0" smtClean="0"/>
              <a:t> reference to the following handouts.  Try to have them available for each person attending the session.</a:t>
            </a:r>
          </a:p>
          <a:p>
            <a:r>
              <a:rPr lang="en-US" baseline="0" dirty="0" smtClean="0"/>
              <a:t>2 Weeks Ready</a:t>
            </a:r>
          </a:p>
          <a:p>
            <a:r>
              <a:rPr lang="en-US" baseline="0" dirty="0" smtClean="0"/>
              <a:t>Prepare in a Year</a:t>
            </a:r>
          </a:p>
          <a:p>
            <a:r>
              <a:rPr lang="en-US" dirty="0" smtClean="0"/>
              <a:t>Emergency</a:t>
            </a:r>
            <a:r>
              <a:rPr lang="en-US" baseline="0" dirty="0" smtClean="0"/>
              <a:t> Kit list</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a:t>
            </a:fld>
            <a:endParaRPr lang="en-US"/>
          </a:p>
        </p:txBody>
      </p:sp>
    </p:spTree>
    <p:extLst>
      <p:ext uri="{BB962C8B-B14F-4D97-AF65-F5344CB8AC3E}">
        <p14:creationId xmlns:p14="http://schemas.microsoft.com/office/powerpoint/2010/main" val="17340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62D58-27C3-4751-8613-2DD040E1617A}" type="slidenum">
              <a:rPr lang="en-US" smtClean="0"/>
              <a:t>10</a:t>
            </a:fld>
            <a:endParaRPr lang="en-US"/>
          </a:p>
        </p:txBody>
      </p:sp>
    </p:spTree>
    <p:extLst>
      <p:ext uri="{BB962C8B-B14F-4D97-AF65-F5344CB8AC3E}">
        <p14:creationId xmlns:p14="http://schemas.microsoft.com/office/powerpoint/2010/main" val="40994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accent1">
                    <a:lumMod val="75000"/>
                  </a:schemeClr>
                </a:solidFill>
              </a:rPr>
              <a:t>Every Family is unique and our life circumstances can change. Be sure to update your emergency plans and kits to reflect your current needs, even if the change is temporary.</a:t>
            </a:r>
          </a:p>
          <a:p>
            <a:pPr marL="285750" indent="-285750">
              <a:buFont typeface="Arial" panose="020B0604020202020204" pitchFamily="34" charset="0"/>
              <a:buChar char="•"/>
            </a:pPr>
            <a:r>
              <a:rPr lang="en-US" dirty="0">
                <a:solidFill>
                  <a:schemeClr val="accent1">
                    <a:lumMod val="75000"/>
                  </a:schemeClr>
                </a:solidFill>
              </a:rPr>
              <a:t>Infants require additional time and supplies, especially during emergencies. </a:t>
            </a:r>
          </a:p>
          <a:p>
            <a:pPr marL="285750" indent="-285750">
              <a:buFont typeface="Arial" panose="020B0604020202020204" pitchFamily="34" charset="0"/>
              <a:buChar char="•"/>
            </a:pPr>
            <a:r>
              <a:rPr lang="en-US" dirty="0">
                <a:solidFill>
                  <a:schemeClr val="accent1">
                    <a:lumMod val="75000"/>
                  </a:schemeClr>
                </a:solidFill>
              </a:rPr>
              <a:t>Remember that people with long-term or temporary disabilities must take a proactive approach to ensure that their safety needs are included in all emergency planning. </a:t>
            </a:r>
          </a:p>
          <a:p>
            <a:pPr marL="285750" indent="-285750">
              <a:buFont typeface="Arial" panose="020B0604020202020204" pitchFamily="34" charset="0"/>
              <a:buChar char="•"/>
            </a:pPr>
            <a:r>
              <a:rPr lang="en-US" dirty="0">
                <a:solidFill>
                  <a:schemeClr val="accent1">
                    <a:lumMod val="75000"/>
                  </a:schemeClr>
                </a:solidFill>
              </a:rPr>
              <a:t>Those with physical disabilities can have complications during emergency evacuations. </a:t>
            </a:r>
          </a:p>
          <a:p>
            <a:pPr marL="285750" indent="-285750">
              <a:buFont typeface="Arial" panose="020B0604020202020204" pitchFamily="34" charset="0"/>
              <a:buChar char="•"/>
            </a:pPr>
            <a:r>
              <a:rPr lang="en-US" dirty="0">
                <a:solidFill>
                  <a:schemeClr val="accent1">
                    <a:lumMod val="75000"/>
                  </a:schemeClr>
                </a:solidFill>
              </a:rPr>
              <a:t>Those with visual, hearing or mental disabilities may have difficulty leaving familiar surroundings. </a:t>
            </a:r>
          </a:p>
          <a:p>
            <a:pPr marL="285750" indent="-285750">
              <a:buFont typeface="Arial" panose="020B0604020202020204" pitchFamily="34" charset="0"/>
              <a:buChar char="•"/>
            </a:pPr>
            <a:r>
              <a:rPr lang="en-US" dirty="0">
                <a:solidFill>
                  <a:schemeClr val="accent1">
                    <a:lumMod val="75000"/>
                  </a:schemeClr>
                </a:solidFill>
              </a:rPr>
              <a:t>Others with medical conditions may be dependent on devices or medications that need to travel with them.</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460BBA4-ADEB-49C5-B469-D51001C3C4A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9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pets are important members of our</a:t>
            </a:r>
            <a:r>
              <a:rPr lang="en-US" baseline="0" dirty="0"/>
              <a:t> family.  Plan for them as well.  Some shelters do allow pets, but they must be in carriers.  Some pets have medications or particular food they require to be healthy.  These events can be stressful for them as well, making sure to have things that are familiar for them will help keep them calm.  Who has pets?  What would be important to them if you had to take them out of your home?</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12</a:t>
            </a:fld>
            <a:endParaRPr lang="en-US"/>
          </a:p>
        </p:txBody>
      </p:sp>
    </p:spTree>
    <p:extLst>
      <p:ext uri="{BB962C8B-B14F-4D97-AF65-F5344CB8AC3E}">
        <p14:creationId xmlns:p14="http://schemas.microsoft.com/office/powerpoint/2010/main" val="372463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13</a:t>
            </a:fld>
            <a:endParaRPr lang="en-US"/>
          </a:p>
        </p:txBody>
      </p:sp>
    </p:spTree>
    <p:extLst>
      <p:ext uri="{BB962C8B-B14F-4D97-AF65-F5344CB8AC3E}">
        <p14:creationId xmlns:p14="http://schemas.microsoft.com/office/powerpoint/2010/main" val="376259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75000"/>
                  </a:schemeClr>
                </a:solidFill>
                <a:effectLst/>
                <a:latin typeface="Arial" panose="020B0604020202020204" pitchFamily="34" charset="0"/>
              </a:rPr>
              <a:t>How many kits do we need to have? </a:t>
            </a:r>
            <a:r>
              <a:rPr lang="en-US" dirty="0" smtClean="0">
                <a:solidFill>
                  <a:schemeClr val="accent1">
                    <a:lumMod val="75000"/>
                  </a:schemeClr>
                </a:solidFill>
                <a:effectLst/>
                <a:latin typeface="Arial" panose="020B0604020202020204" pitchFamily="34" charset="0"/>
              </a:rPr>
              <a:t>(refer</a:t>
            </a:r>
            <a:r>
              <a:rPr lang="en-US" baseline="0" dirty="0" smtClean="0">
                <a:solidFill>
                  <a:schemeClr val="accent1">
                    <a:lumMod val="75000"/>
                  </a:schemeClr>
                </a:solidFill>
                <a:effectLst/>
                <a:latin typeface="Arial" panose="020B0604020202020204" pitchFamily="34" charset="0"/>
              </a:rPr>
              <a:t> to the sheet and item #7 on Prepare in a Year) Home</a:t>
            </a:r>
            <a:r>
              <a:rPr lang="en-US" baseline="0" dirty="0">
                <a:solidFill>
                  <a:schemeClr val="accent1">
                    <a:lumMod val="75000"/>
                  </a:schemeClr>
                </a:solidFill>
                <a:effectLst/>
                <a:latin typeface="Arial" panose="020B0604020202020204" pitchFamily="34" charset="0"/>
              </a:rPr>
              <a:t>, Car, Work, Under the bed etc.</a:t>
            </a:r>
            <a:endParaRPr lang="en-US" dirty="0">
              <a:solidFill>
                <a:schemeClr val="accent1">
                  <a:lumMod val="75000"/>
                </a:schemeClr>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effectLst/>
                <a:latin typeface="Arial" panose="020B0604020202020204" pitchFamily="34" charset="0"/>
              </a:rPr>
              <a:t>These kits will enable you and your family to respond to an emergency more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75000"/>
                  </a:schemeClr>
                </a:solidFill>
                <a:effectLst/>
                <a:latin typeface="Arial" panose="020B0604020202020204" pitchFamily="34" charset="0"/>
              </a:rPr>
              <a:t>Your various emergency kits will be useful whether you have to evacuate or shelter-in-place. </a:t>
            </a:r>
          </a:p>
          <a:p>
            <a:endParaRPr lang="en-US" dirty="0">
              <a:solidFill>
                <a:schemeClr val="accent1">
                  <a:lumMod val="75000"/>
                </a:schemeClr>
              </a:solidFill>
              <a:latin typeface="Arial" panose="020B0604020202020204" pitchFamily="34" charset="0"/>
            </a:endParaRPr>
          </a:p>
          <a:p>
            <a:r>
              <a:rPr lang="en-US" dirty="0">
                <a:solidFill>
                  <a:schemeClr val="accent1">
                    <a:lumMod val="75000"/>
                  </a:schemeClr>
                </a:solidFill>
                <a:effectLst/>
                <a:latin typeface="Arial" panose="020B0604020202020204" pitchFamily="34" charset="0"/>
              </a:rPr>
              <a:t>Think reusable and multi-use. A metal bowl can do double duty as a cup and saucepan. A brightly colored poncho can be used as water repellent clothing, and two together can create a temporary shelter. </a:t>
            </a:r>
          </a:p>
          <a:p>
            <a:endParaRPr lang="en-US" dirty="0">
              <a:solidFill>
                <a:schemeClr val="accent1">
                  <a:lumMod val="75000"/>
                </a:schemeClr>
              </a:solidFill>
              <a:latin typeface="Arial" panose="020B0604020202020204" pitchFamily="34" charset="0"/>
            </a:endParaRPr>
          </a:p>
          <a:p>
            <a:r>
              <a:rPr lang="en-US" dirty="0">
                <a:solidFill>
                  <a:schemeClr val="accent1">
                    <a:lumMod val="75000"/>
                  </a:schemeClr>
                </a:solidFill>
                <a:effectLst/>
                <a:latin typeface="Arial" panose="020B0604020202020204" pitchFamily="34" charset="0"/>
              </a:rPr>
              <a:t>Be sure to rotate your items periodically, ensuring nothing is expired when the need comes.</a:t>
            </a:r>
          </a:p>
        </p:txBody>
      </p:sp>
      <p:sp>
        <p:nvSpPr>
          <p:cNvPr id="4" name="Slide Number Placeholder 3"/>
          <p:cNvSpPr>
            <a:spLocks noGrp="1"/>
          </p:cNvSpPr>
          <p:nvPr>
            <p:ph type="sldNum" sz="quarter" idx="10"/>
          </p:nvPr>
        </p:nvSpPr>
        <p:spPr/>
        <p:txBody>
          <a:bodyPr/>
          <a:lstStyle/>
          <a:p>
            <a:fld id="{D460BBA4-ADEB-49C5-B469-D51001C3C4AB}" type="slidenum">
              <a:rPr lang="en-US" smtClean="0"/>
              <a:t>14</a:t>
            </a:fld>
            <a:endParaRPr lang="en-US"/>
          </a:p>
        </p:txBody>
      </p:sp>
    </p:spTree>
    <p:extLst>
      <p:ext uri="{BB962C8B-B14F-4D97-AF65-F5344CB8AC3E}">
        <p14:creationId xmlns:p14="http://schemas.microsoft.com/office/powerpoint/2010/main" val="304518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0000"/>
                </a:solidFill>
              </a:rPr>
              <a:t>What do you think</a:t>
            </a:r>
            <a:r>
              <a:rPr lang="en-US" sz="1800" baseline="0" dirty="0">
                <a:solidFill>
                  <a:srgbClr val="FF0000"/>
                </a:solidFill>
              </a:rPr>
              <a:t> of the prepacked kits? (a place to start, but needs to be personalized for unique needs)  What needs to be in a kit?  (If possible use chart paper to write down their list, then fill in whatever is missing)</a:t>
            </a:r>
          </a:p>
          <a:p>
            <a:r>
              <a:rPr lang="en-US" sz="1800" baseline="0" dirty="0">
                <a:solidFill>
                  <a:srgbClr val="FF0000"/>
                </a:solidFill>
              </a:rPr>
              <a:t>(Pick up examples of the following items as they are mentioned, talk about various options for powered items (flashlights, radios) crank, solar collector, etc.  Water filtration, gross contamination </a:t>
            </a:r>
            <a:r>
              <a:rPr lang="en-US" sz="1800" baseline="0" dirty="0" err="1">
                <a:solidFill>
                  <a:srgbClr val="FF0000"/>
                </a:solidFill>
              </a:rPr>
              <a:t>ie</a:t>
            </a:r>
            <a:r>
              <a:rPr lang="en-US" sz="1800" baseline="0" dirty="0">
                <a:solidFill>
                  <a:srgbClr val="FF0000"/>
                </a:solidFill>
              </a:rPr>
              <a:t>. Grit filters and microbes UV light)</a:t>
            </a:r>
            <a:endParaRPr lang="en-US" sz="1800" dirty="0">
              <a:solidFill>
                <a:srgbClr val="FF0000"/>
              </a:solidFill>
            </a:endParaRPr>
          </a:p>
          <a:p>
            <a:r>
              <a:rPr lang="en-US" sz="1800" dirty="0">
                <a:solidFill>
                  <a:srgbClr val="FF0000"/>
                </a:solidFill>
              </a:rPr>
              <a:t>Basic items to consider for a emergency kit cont’d: </a:t>
            </a:r>
            <a:endParaRPr lang="en-US" dirty="0">
              <a:solidFill>
                <a:srgbClr val="FF0000"/>
              </a:solidFill>
            </a:endParaRPr>
          </a:p>
          <a:p>
            <a:pPr marL="285750" indent="-285750">
              <a:buFont typeface="Arial" panose="020B0604020202020204" pitchFamily="34" charset="0"/>
              <a:buChar char="•"/>
            </a:pPr>
            <a:r>
              <a:rPr lang="en-US" sz="1200" dirty="0">
                <a:solidFill>
                  <a:srgbClr val="4F81BD">
                    <a:lumMod val="75000"/>
                  </a:srgbClr>
                </a:solidFill>
              </a:rPr>
              <a:t>Flashlight, NOAA (National Oceanic and Atmospheric Administration) battery-powered weather radio, battery-powered cellphone charger and extra batteries or hand crank powered devices </a:t>
            </a:r>
          </a:p>
          <a:p>
            <a:pPr marL="285750" indent="-285750">
              <a:buFont typeface="Arial" panose="020B0604020202020204" pitchFamily="34" charset="0"/>
              <a:buChar char="•"/>
            </a:pPr>
            <a:r>
              <a:rPr lang="en-US" sz="1200" dirty="0">
                <a:solidFill>
                  <a:srgbClr val="4F81BD">
                    <a:lumMod val="75000"/>
                  </a:srgbClr>
                </a:solidFill>
              </a:rPr>
              <a:t>First aid kit and prescription medications </a:t>
            </a:r>
          </a:p>
          <a:p>
            <a:pPr marL="285750" indent="-285750">
              <a:buFont typeface="Arial" panose="020B0604020202020204" pitchFamily="34" charset="0"/>
              <a:buChar char="•"/>
            </a:pPr>
            <a:r>
              <a:rPr lang="en-US" sz="1200" dirty="0">
                <a:solidFill>
                  <a:srgbClr val="4F81BD">
                    <a:lumMod val="75000"/>
                  </a:srgbClr>
                </a:solidFill>
              </a:rPr>
              <a:t>Sanitation supplies such as moist </a:t>
            </a:r>
            <a:r>
              <a:rPr lang="en-US" sz="1200" dirty="0" err="1">
                <a:solidFill>
                  <a:srgbClr val="4F81BD">
                    <a:lumMod val="75000"/>
                  </a:srgbClr>
                </a:solidFill>
              </a:rPr>
              <a:t>towelettes</a:t>
            </a:r>
            <a:r>
              <a:rPr lang="en-US" sz="1200" dirty="0">
                <a:solidFill>
                  <a:srgbClr val="4F81BD">
                    <a:lumMod val="75000"/>
                  </a:srgbClr>
                </a:solidFill>
              </a:rPr>
              <a:t>, disinfectant and garbage bags </a:t>
            </a:r>
          </a:p>
          <a:p>
            <a:pPr marL="285750" indent="-285750">
              <a:buFont typeface="Arial" panose="020B0604020202020204" pitchFamily="34" charset="0"/>
              <a:buChar char="•"/>
            </a:pPr>
            <a:r>
              <a:rPr lang="en-US" sz="1200" dirty="0">
                <a:solidFill>
                  <a:srgbClr val="4F81BD">
                    <a:lumMod val="75000"/>
                  </a:srgbClr>
                </a:solidFill>
              </a:rPr>
              <a:t>Important documents in watertight packaging—personal, financial and insurance—store copies in a separate location (safety deposit box, relatives, or trusted friend) </a:t>
            </a:r>
          </a:p>
          <a:p>
            <a:pPr marL="285750" indent="-285750">
              <a:buFont typeface="Arial" panose="020B0604020202020204" pitchFamily="34" charset="0"/>
              <a:buChar char="•"/>
            </a:pPr>
            <a:r>
              <a:rPr lang="en-US" sz="1200" dirty="0">
                <a:solidFill>
                  <a:srgbClr val="4F81BD">
                    <a:lumMod val="75000"/>
                  </a:srgbClr>
                </a:solidFill>
              </a:rPr>
              <a:t>Your family emergency plan, local maps and your command reporting information </a:t>
            </a:r>
          </a:p>
          <a:p>
            <a:pPr marL="285750" indent="-285750">
              <a:buFont typeface="Arial" panose="020B0604020202020204" pitchFamily="34" charset="0"/>
              <a:buChar char="•"/>
            </a:pPr>
            <a:r>
              <a:rPr lang="en-US" sz="1200" dirty="0">
                <a:solidFill>
                  <a:srgbClr val="4F81BD">
                    <a:lumMod val="75000"/>
                  </a:srgbClr>
                </a:solidFill>
              </a:rPr>
              <a:t>5-Gallon bucket with plastic bags for use as a portable toilet </a:t>
            </a:r>
          </a:p>
          <a:p>
            <a:pPr marL="285750" indent="-285750">
              <a:buFont typeface="Arial" panose="020B0604020202020204" pitchFamily="34" charset="0"/>
              <a:buChar char="•"/>
            </a:pPr>
            <a:r>
              <a:rPr lang="en-US" sz="1200" dirty="0">
                <a:solidFill>
                  <a:srgbClr val="4F81BD">
                    <a:lumMod val="75000"/>
                  </a:srgbClr>
                </a:solidFill>
              </a:rPr>
              <a:t>Cash in small denominations </a:t>
            </a:r>
          </a:p>
          <a:p>
            <a:r>
              <a:rPr lang="en-US" sz="1800" dirty="0">
                <a:solidFill>
                  <a:srgbClr val="FF0000"/>
                </a:solidFill>
              </a:rPr>
              <a:t>Many other items could prove helpful:</a:t>
            </a:r>
            <a:r>
              <a:rPr lang="en-US" dirty="0"/>
              <a:t> </a:t>
            </a:r>
          </a:p>
          <a:p>
            <a:pPr marL="285750" indent="-285750">
              <a:buFont typeface="Arial" panose="020B0604020202020204" pitchFamily="34" charset="0"/>
              <a:buChar char="•"/>
            </a:pPr>
            <a:r>
              <a:rPr lang="en-US" sz="1200" dirty="0">
                <a:solidFill>
                  <a:schemeClr val="accent1">
                    <a:lumMod val="75000"/>
                  </a:schemeClr>
                </a:solidFill>
              </a:rPr>
              <a:t>Fire extinguisher </a:t>
            </a:r>
          </a:p>
          <a:p>
            <a:pPr marL="285750" indent="-285750">
              <a:buFont typeface="Arial" panose="020B0604020202020204" pitchFamily="34" charset="0"/>
              <a:buChar char="•"/>
            </a:pPr>
            <a:r>
              <a:rPr lang="en-US" sz="1200" dirty="0">
                <a:solidFill>
                  <a:schemeClr val="accent1">
                    <a:lumMod val="75000"/>
                  </a:schemeClr>
                </a:solidFill>
              </a:rPr>
              <a:t>Any tools needed to turn off utilities </a:t>
            </a:r>
          </a:p>
          <a:p>
            <a:pPr marL="285750" indent="-285750">
              <a:buFont typeface="Arial" panose="020B0604020202020204" pitchFamily="34" charset="0"/>
              <a:buChar char="•"/>
            </a:pPr>
            <a:r>
              <a:rPr lang="en-US" sz="1200" dirty="0">
                <a:solidFill>
                  <a:schemeClr val="accent1">
                    <a:lumMod val="75000"/>
                  </a:schemeClr>
                </a:solidFill>
              </a:rPr>
              <a:t>Matches in a waterproof container </a:t>
            </a:r>
          </a:p>
          <a:p>
            <a:pPr marL="285750" indent="-285750">
              <a:buFont typeface="Arial" panose="020B0604020202020204" pitchFamily="34" charset="0"/>
              <a:buChar char="•"/>
            </a:pPr>
            <a:r>
              <a:rPr lang="en-US" sz="1200" dirty="0">
                <a:solidFill>
                  <a:schemeClr val="accent1">
                    <a:lumMod val="75000"/>
                  </a:schemeClr>
                </a:solidFill>
              </a:rPr>
              <a:t>Sleeping bags or other bedding </a:t>
            </a:r>
          </a:p>
          <a:p>
            <a:pPr marL="285750" indent="-285750">
              <a:buFont typeface="Arial" panose="020B0604020202020204" pitchFamily="34" charset="0"/>
              <a:buChar char="•"/>
            </a:pPr>
            <a:r>
              <a:rPr lang="en-US" sz="1200" dirty="0">
                <a:solidFill>
                  <a:schemeClr val="accent1">
                    <a:lumMod val="75000"/>
                  </a:schemeClr>
                </a:solidFill>
              </a:rPr>
              <a:t>A weather-appropriate change of clothes for each person </a:t>
            </a:r>
          </a:p>
          <a:p>
            <a:pPr marL="285750" indent="-285750">
              <a:buFont typeface="Arial" panose="020B0604020202020204" pitchFamily="34" charset="0"/>
              <a:buChar char="•"/>
            </a:pPr>
            <a:r>
              <a:rPr lang="en-US" sz="1200" dirty="0">
                <a:solidFill>
                  <a:schemeClr val="accent1">
                    <a:lumMod val="75000"/>
                  </a:schemeClr>
                </a:solidFill>
              </a:rPr>
              <a:t>Books, games, puzzles, toys and other activities for children </a:t>
            </a:r>
          </a:p>
          <a:p>
            <a:pPr marL="285750" indent="-285750">
              <a:buFont typeface="Arial" panose="020B0604020202020204" pitchFamily="34" charset="0"/>
              <a:buChar char="•"/>
            </a:pPr>
            <a:r>
              <a:rPr lang="en-US" sz="1200" dirty="0">
                <a:solidFill>
                  <a:schemeClr val="accent1">
                    <a:lumMod val="75000"/>
                  </a:schemeClr>
                </a:solidFill>
              </a:rPr>
              <a:t>Batteries and cell phone chargers </a:t>
            </a:r>
          </a:p>
          <a:p>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15</a:t>
            </a:fld>
            <a:endParaRPr lang="en-US"/>
          </a:p>
        </p:txBody>
      </p:sp>
    </p:spTree>
    <p:extLst>
      <p:ext uri="{BB962C8B-B14F-4D97-AF65-F5344CB8AC3E}">
        <p14:creationId xmlns:p14="http://schemas.microsoft.com/office/powerpoint/2010/main" val="72824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is this true? </a:t>
            </a:r>
            <a:r>
              <a:rPr lang="en-US" dirty="0"/>
              <a:t>(Pause</a:t>
            </a:r>
            <a:r>
              <a:rPr lang="en-US" baseline="0" dirty="0"/>
              <a:t> to let participants read the slide themselves, ask for their concerns, possible responses below)</a:t>
            </a:r>
          </a:p>
          <a:p>
            <a:r>
              <a:rPr lang="en-US" baseline="0" dirty="0"/>
              <a:t>Cost (building the kit over several months, make kit items gifts at Christmas and birthday, buy bulk (if you eat the same soup and cups of applesauce 10 days in a row you will be happy to have it during a disaster, at </a:t>
            </a:r>
            <a:r>
              <a:rPr lang="en-US" baseline="0" dirty="0" smtClean="0"/>
              <a:t>PODS all they </a:t>
            </a:r>
            <a:r>
              <a:rPr lang="en-US" baseline="0" dirty="0"/>
              <a:t>have for you is MREs)</a:t>
            </a:r>
          </a:p>
          <a:p>
            <a:r>
              <a:rPr lang="en-US" baseline="0" dirty="0"/>
              <a:t>Food expires (use the food as your annual food drive donation and restock your disaster supplies)</a:t>
            </a:r>
          </a:p>
          <a:p>
            <a:r>
              <a:rPr lang="en-US" baseline="0" dirty="0"/>
              <a:t>Can’t get extra medication prescriptions filled (order at 28 days and after 7 months you will have your 14 day supply, remember to rotate that supply)</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16</a:t>
            </a:fld>
            <a:endParaRPr lang="en-US"/>
          </a:p>
        </p:txBody>
      </p:sp>
    </p:spTree>
    <p:extLst>
      <p:ext uri="{BB962C8B-B14F-4D97-AF65-F5344CB8AC3E}">
        <p14:creationId xmlns:p14="http://schemas.microsoft.com/office/powerpoint/2010/main" val="3794759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these are available for distribution mention where they are located)  This form is a good place to start, collecting important information, having the conversation with your family.  Use whatever guidance works for you, Red Cross, FEMA, Ready Army etc. BUT remember we need to prepare for 14 days.  When your plan is ready then you need to test it.  How do we test things?  (Ask for their ideas, share these: fire alarms, home evacuation, family meet up [send a message to family members “THIS IS A DRILL, we can’t return to our home.  Go now to our “away from home” meeting place.  We will go out for pizza when you get there.]  Pack for a camping trip, use your disaster food supplies, just as you climb into the car say “THIS IS A DRILL we are evacuating our home and don’t know how long we will be gone, you have 5 minutes to get what is most important to you, GO”  Drills can be fun, but can cause worry for younger members of the family.  On YouTube search for Disaster Dodgers, a set of 5 FEMA videos with kids talking to kids about preparedness, these are fun, but provide great information.</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17</a:t>
            </a:fld>
            <a:endParaRPr lang="en-US"/>
          </a:p>
        </p:txBody>
      </p:sp>
    </p:spTree>
    <p:extLst>
      <p:ext uri="{BB962C8B-B14F-4D97-AF65-F5344CB8AC3E}">
        <p14:creationId xmlns:p14="http://schemas.microsoft.com/office/powerpoint/2010/main" val="2388416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62D58-27C3-4751-8613-2DD040E1617A}" type="slidenum">
              <a:rPr lang="en-US" smtClean="0"/>
              <a:t>18</a:t>
            </a:fld>
            <a:endParaRPr lang="en-US"/>
          </a:p>
        </p:txBody>
      </p:sp>
    </p:spTree>
    <p:extLst>
      <p:ext uri="{BB962C8B-B14F-4D97-AF65-F5344CB8AC3E}">
        <p14:creationId xmlns:p14="http://schemas.microsoft.com/office/powerpoint/2010/main" val="3563641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US" dirty="0" smtClean="0"/>
              <a:t>ANG</a:t>
            </a:r>
            <a:r>
              <a:rPr lang="en-US" dirty="0"/>
              <a:t>: Yes,</a:t>
            </a:r>
            <a:r>
              <a:rPr lang="en-US" baseline="0" dirty="0"/>
              <a:t> as a member of the </a:t>
            </a:r>
            <a:r>
              <a:rPr lang="en-US" baseline="0" dirty="0" smtClean="0"/>
              <a:t>Louisiana </a:t>
            </a:r>
            <a:r>
              <a:rPr lang="en-US" baseline="0" dirty="0"/>
              <a:t>National Guard you are already involved.  And because of this your neighbors, friends and co-workers will look to you during a crisis and you can provide that same leadership in preparedness as well.  </a:t>
            </a:r>
          </a:p>
          <a:p>
            <a:endParaRPr lang="en-US" baseline="0" dirty="0"/>
          </a:p>
          <a:p>
            <a:r>
              <a:rPr lang="en-US" baseline="0" dirty="0"/>
              <a:t>HOME: One way you can be a leader is to help your neighbors prepare for disasters. </a:t>
            </a:r>
            <a:r>
              <a:rPr lang="en-US" baseline="0" dirty="0" smtClean="0"/>
              <a:t>If </a:t>
            </a:r>
            <a:r>
              <a:rPr lang="en-US" baseline="0" dirty="0"/>
              <a:t>your neighborhood is organized they become better support for your family when you are away.  Also your community may offer CERT training.  Attending CERT training together as a neighborhood group can build strong partnerships that will work smoothly in emergency and disaster situations.</a:t>
            </a:r>
          </a:p>
          <a:p>
            <a:endParaRPr lang="en-US" baseline="0" dirty="0"/>
          </a:p>
          <a:p>
            <a:r>
              <a:rPr lang="en-US" baseline="0" dirty="0"/>
              <a:t>LOCAL EM: During a major disaster if you are unable to get to a National Guard facility you are expected to go to a local EOC or Incident Command location.  Meet your local EM now and introduce yourself.  If you are interested in a career in EM in the future connections at the local level could lead to experience for your resume.  </a:t>
            </a:r>
          </a:p>
          <a:p>
            <a:endParaRPr lang="en-US" baseline="0" dirty="0"/>
          </a:p>
          <a:p>
            <a:r>
              <a:rPr lang="en-US" baseline="0" dirty="0"/>
              <a:t>WORK: </a:t>
            </a:r>
            <a:r>
              <a:rPr lang="en-US" baseline="0" dirty="0" smtClean="0"/>
              <a:t>Some civilian jobs such as First Responder, </a:t>
            </a:r>
            <a:r>
              <a:rPr lang="en-US" baseline="0" dirty="0"/>
              <a:t>could prevent Guard personnel from mobilizing </a:t>
            </a:r>
            <a:r>
              <a:rPr lang="en-US" baseline="0" dirty="0" smtClean="0"/>
              <a:t>post-EVENT.  </a:t>
            </a:r>
            <a:r>
              <a:rPr lang="en-US" baseline="0" dirty="0"/>
              <a:t>If you work in one of those fields discuss the options with your civilian employer and communicate AHEAD of time with your Commander.  If you will be needed at your civilian position let your Commander know.</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19</a:t>
            </a:fld>
            <a:endParaRPr lang="en-US"/>
          </a:p>
        </p:txBody>
      </p:sp>
    </p:spTree>
    <p:extLst>
      <p:ext uri="{BB962C8B-B14F-4D97-AF65-F5344CB8AC3E}">
        <p14:creationId xmlns:p14="http://schemas.microsoft.com/office/powerpoint/2010/main" val="422300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are going to talk about being prepared for emergencies and disasters, and some of the important stops in the process.  Because we care about our families we want them to be prepared.  Also as employees of the </a:t>
            </a:r>
            <a:r>
              <a:rPr lang="en-US" baseline="0" dirty="0" smtClean="0"/>
              <a:t>Louisiana </a:t>
            </a:r>
            <a:r>
              <a:rPr lang="en-US" baseline="0" dirty="0"/>
              <a:t>Military Department or members of the </a:t>
            </a:r>
            <a:r>
              <a:rPr lang="en-US" baseline="0" dirty="0" smtClean="0"/>
              <a:t>Louisiana National </a:t>
            </a:r>
            <a:r>
              <a:rPr lang="en-US" baseline="0" dirty="0"/>
              <a:t>Guard we need to have our families prepared because the citizens of </a:t>
            </a:r>
            <a:r>
              <a:rPr lang="en-US" baseline="0" dirty="0" smtClean="0"/>
              <a:t>Louisiana </a:t>
            </a:r>
            <a:r>
              <a:rPr lang="en-US" baseline="0" dirty="0"/>
              <a:t>are counting on us to do our jobs during disasters.  There are numerous sources for guidance about preparedness and plenty of messages promoting preparedness.</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2</a:t>
            </a:fld>
            <a:endParaRPr lang="en-US"/>
          </a:p>
        </p:txBody>
      </p:sp>
    </p:spTree>
    <p:extLst>
      <p:ext uri="{BB962C8B-B14F-4D97-AF65-F5344CB8AC3E}">
        <p14:creationId xmlns:p14="http://schemas.microsoft.com/office/powerpoint/2010/main" val="298730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all need to prepared for a wide range of natural and man-made hazards.  Preparedness takes time and effort.  Start today.  Involve your family. Find tools that work for you.  Keep working on it and once you are done practice and drill.  Remember to keep your plans and kit updated</a:t>
            </a:r>
            <a:r>
              <a:rPr lang="en-US" baseline="0" dirty="0" smtClean="0"/>
              <a:t>. Get a Game Plan</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20</a:t>
            </a:fld>
            <a:endParaRPr lang="en-US"/>
          </a:p>
        </p:txBody>
      </p:sp>
    </p:spTree>
    <p:extLst>
      <p:ext uri="{BB962C8B-B14F-4D97-AF65-F5344CB8AC3E}">
        <p14:creationId xmlns:p14="http://schemas.microsoft.com/office/powerpoint/2010/main" val="2814462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Ready Army,</a:t>
            </a:r>
            <a:r>
              <a:rPr lang="en-US" baseline="0" dirty="0"/>
              <a:t> to </a:t>
            </a:r>
            <a:r>
              <a:rPr lang="en-US" baseline="0" dirty="0" smtClean="0"/>
              <a:t>Louisiana National Guard, to GOHSEP, to </a:t>
            </a:r>
            <a:r>
              <a:rPr lang="en-US" baseline="0" dirty="0"/>
              <a:t>Red Cross, to Ready.gov </a:t>
            </a:r>
          </a:p>
          <a:p>
            <a:r>
              <a:rPr lang="en-US" dirty="0"/>
              <a:t>There are common themes and examples across all sources of preparedness information.  </a:t>
            </a:r>
          </a:p>
          <a:p>
            <a:r>
              <a:rPr lang="en-US" sz="2000" b="1" dirty="0"/>
              <a:t>But remember in </a:t>
            </a:r>
            <a:r>
              <a:rPr lang="en-US" sz="2000" b="1" dirty="0" smtClean="0"/>
              <a:t>Louisiana </a:t>
            </a:r>
            <a:r>
              <a:rPr lang="en-US" sz="2000" b="1" dirty="0"/>
              <a:t>we prepare to</a:t>
            </a:r>
            <a:r>
              <a:rPr lang="en-US" sz="2000" b="1" baseline="0" dirty="0"/>
              <a:t> be self-sufficient for </a:t>
            </a:r>
            <a:r>
              <a:rPr lang="en-US" sz="2000" b="1" baseline="0" dirty="0" smtClean="0"/>
              <a:t>minimum 72 hours. </a:t>
            </a:r>
            <a:r>
              <a:rPr kumimoji="0" lang="en-US" sz="2000" b="1" i="0" u="none" strike="noStrike" kern="1200" cap="none" spc="0" normalizeH="0" baseline="0" noProof="0" dirty="0" smtClean="0">
                <a:ln>
                  <a:noFill/>
                </a:ln>
                <a:solidFill>
                  <a:schemeClr val="tx1"/>
                </a:solidFill>
                <a:effectLst/>
                <a:uLnTx/>
                <a:uFillTx/>
              </a:rPr>
              <a:t>Why Not </a:t>
            </a:r>
            <a:r>
              <a:rPr lang="en-US" sz="2000" b="1" dirty="0" smtClean="0">
                <a:solidFill>
                  <a:schemeClr val="tx1"/>
                </a:solidFill>
              </a:rPr>
              <a:t>2 WEEKS!!!!</a:t>
            </a:r>
            <a:endParaRPr lang="en-US" sz="2000" b="1" dirty="0"/>
          </a:p>
        </p:txBody>
      </p:sp>
      <p:sp>
        <p:nvSpPr>
          <p:cNvPr id="4" name="Slide Number Placeholder 3"/>
          <p:cNvSpPr>
            <a:spLocks noGrp="1"/>
          </p:cNvSpPr>
          <p:nvPr>
            <p:ph type="sldNum" sz="quarter" idx="10"/>
          </p:nvPr>
        </p:nvSpPr>
        <p:spPr/>
        <p:txBody>
          <a:bodyPr/>
          <a:lstStyle/>
          <a:p>
            <a:fld id="{D460BBA4-ADEB-49C5-B469-D51001C3C4AB}" type="slidenum">
              <a:rPr lang="en-US" smtClean="0"/>
              <a:t>21</a:t>
            </a:fld>
            <a:endParaRPr lang="en-US"/>
          </a:p>
        </p:txBody>
      </p:sp>
    </p:spTree>
    <p:extLst>
      <p:ext uri="{BB962C8B-B14F-4D97-AF65-F5344CB8AC3E}">
        <p14:creationId xmlns:p14="http://schemas.microsoft.com/office/powerpoint/2010/main" val="351930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have a saying .  “The first 72 is on You”! It is an idea design at minimum to get you and your family the basic supplies that you can survive off of until help arrives. BUT what if that help takes longer to get to you,  are you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reality is that there are hazards in this state that could cause major destruction.  While the nation is ready to bring help when we need it, the scope of damage may prevent help from getting to everyone quickly.  We need to be prepared to be self-sufficient for at minimum 14 days, and even 30 days would be wise. You will find that many of the national sources of preparedness material, such as Red Cross, FEMA, Ready.gov and even Ready Army promote 3 days of preparedness,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72 is on You”.  Why are we promoting 14 days of preparedness supplies? Why do you think? WANT TO KNOW MORE? (refer to the 2 Weeks Ready flyer)</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3</a:t>
            </a:fld>
            <a:endParaRPr lang="en-US"/>
          </a:p>
        </p:txBody>
      </p:sp>
    </p:spTree>
    <p:extLst>
      <p:ext uri="{BB962C8B-B14F-4D97-AF65-F5344CB8AC3E}">
        <p14:creationId xmlns:p14="http://schemas.microsoft.com/office/powerpoint/2010/main" val="220913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 </a:t>
            </a:r>
            <a:r>
              <a:rPr lang="en-US" b="0" dirty="0"/>
              <a:t>So</a:t>
            </a:r>
            <a:r>
              <a:rPr lang="en-US" b="0" baseline="0" dirty="0"/>
              <a:t> what is expected of you following </a:t>
            </a:r>
            <a:r>
              <a:rPr lang="en-US" b="0" baseline="0" dirty="0" smtClean="0"/>
              <a:t>a disaster?  </a:t>
            </a:r>
            <a:r>
              <a:rPr lang="en-US" b="0" baseline="0" dirty="0"/>
              <a:t>First thing is taking care of your family, they are your number one priority, that is why we are here today to discuss preparedness.  Once your family is stabilized you need </a:t>
            </a:r>
            <a:r>
              <a:rPr lang="en-US" b="0" baseline="0" dirty="0" smtClean="0"/>
              <a:t>to try to contact  your chain of command to see where or if you need to report.  </a:t>
            </a:r>
          </a:p>
          <a:p>
            <a:pPr defTabSz="931774">
              <a:defRPr/>
            </a:pPr>
            <a:r>
              <a:rPr lang="en-US" b="0" baseline="0" dirty="0" smtClean="0"/>
              <a:t>After a catastrophic disaster, like an earthquake, communication </a:t>
            </a:r>
            <a:r>
              <a:rPr lang="en-US" b="0" baseline="0" dirty="0"/>
              <a:t>system working will be seriously overloaded.  Do not expect a phone call, text or email.  </a:t>
            </a:r>
            <a:r>
              <a:rPr lang="en-US" b="0" baseline="0" dirty="0" smtClean="0"/>
              <a:t>Just imagine if the </a:t>
            </a:r>
            <a:r>
              <a:rPr lang="en-US" b="0" baseline="0" dirty="0"/>
              <a:t>ground shakes for 5 minutes you are </a:t>
            </a:r>
            <a:r>
              <a:rPr lang="en-US" b="0" baseline="0" dirty="0" smtClean="0"/>
              <a:t>most likely needed</a:t>
            </a:r>
            <a:r>
              <a:rPr lang="en-US" b="0" baseline="0" dirty="0"/>
              <a:t>.  If possible report to your unit or armory.  If you cannot get to your assigned location go to the nearest armory.  If you can’t get to an armory go to your local Emergency Operations Center.  Do you know where it is?  Do you know your county Emergency Manager?  Is your city large enough to have an EOC?  If you can’t get to an EOC you may be able to get to a fire station or law enforcement office.  You need to get to one of these locations so that you can report in.  Local responders have communication capabilities that will allow you to contact </a:t>
            </a:r>
            <a:r>
              <a:rPr lang="en-US" b="0" baseline="0" dirty="0" smtClean="0"/>
              <a:t>your unit or JDOMS, </a:t>
            </a:r>
            <a:r>
              <a:rPr lang="en-US" b="0" baseline="0" dirty="0"/>
              <a:t>so that you can report your status and availability.  There is a </a:t>
            </a:r>
            <a:r>
              <a:rPr lang="en-US" b="0" baseline="0" dirty="0" smtClean="0"/>
              <a:t>LANG representative  at GOHSEP.</a:t>
            </a:r>
            <a:endParaRPr lang="en-US" dirty="0"/>
          </a:p>
          <a:p>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4</a:t>
            </a:fld>
            <a:endParaRPr lang="en-US"/>
          </a:p>
        </p:txBody>
      </p:sp>
    </p:spTree>
    <p:extLst>
      <p:ext uri="{BB962C8B-B14F-4D97-AF65-F5344CB8AC3E}">
        <p14:creationId xmlns:p14="http://schemas.microsoft.com/office/powerpoint/2010/main" val="126230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family is counting on you to make sure you are</a:t>
            </a:r>
            <a:r>
              <a:rPr lang="en-US" baseline="0" dirty="0"/>
              <a:t> prepared for the whole range of emergencies and disasters AND the citizens of </a:t>
            </a:r>
            <a:r>
              <a:rPr lang="en-US" baseline="0" dirty="0" smtClean="0"/>
              <a:t>Louisiana </a:t>
            </a:r>
            <a:r>
              <a:rPr lang="en-US" baseline="0" dirty="0"/>
              <a:t>are counting on you to do your job during those events.  Let’s talk about these steps towards preparedness.  As you watch this video note the differences and similarities.  Each side of the screen represents two different time periods.</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5</a:t>
            </a:fld>
            <a:endParaRPr lang="en-US"/>
          </a:p>
        </p:txBody>
      </p:sp>
    </p:spTree>
    <p:extLst>
      <p:ext uri="{BB962C8B-B14F-4D97-AF65-F5344CB8AC3E}">
        <p14:creationId xmlns:p14="http://schemas.microsoft.com/office/powerpoint/2010/main" val="242259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62D58-27C3-4751-8613-2DD040E1617A}" type="slidenum">
              <a:rPr lang="en-US" smtClean="0"/>
              <a:t>6</a:t>
            </a:fld>
            <a:endParaRPr lang="en-US"/>
          </a:p>
        </p:txBody>
      </p:sp>
    </p:spTree>
    <p:extLst>
      <p:ext uri="{BB962C8B-B14F-4D97-AF65-F5344CB8AC3E}">
        <p14:creationId xmlns:p14="http://schemas.microsoft.com/office/powerpoint/2010/main" val="421021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what hazards</a:t>
            </a:r>
            <a:r>
              <a:rPr lang="en-US" baseline="0" dirty="0"/>
              <a:t> are in your area.  We have already talked about </a:t>
            </a:r>
            <a:r>
              <a:rPr lang="en-US" baseline="0" dirty="0" smtClean="0"/>
              <a:t>several disasters </a:t>
            </a:r>
            <a:r>
              <a:rPr lang="en-US" baseline="0" dirty="0"/>
              <a:t>and a number of other hazards in our state.  Do you live in a lahar zone</a:t>
            </a:r>
            <a:r>
              <a:rPr lang="en-US" baseline="0" dirty="0" smtClean="0"/>
              <a:t>?</a:t>
            </a:r>
            <a:r>
              <a:rPr lang="en-US" sz="1200" b="0" i="0" kern="1200" dirty="0" smtClean="0">
                <a:solidFill>
                  <a:schemeClr val="tx1"/>
                </a:solidFill>
                <a:effectLst/>
                <a:latin typeface="+mn-lt"/>
                <a:ea typeface="+mn-ea"/>
                <a:cs typeface="+mn-cs"/>
              </a:rPr>
              <a:t> (A </a:t>
            </a:r>
            <a:r>
              <a:rPr lang="en-US" sz="1200" b="1" i="0" kern="1200" dirty="0" smtClean="0">
                <a:solidFill>
                  <a:schemeClr val="tx1"/>
                </a:solidFill>
                <a:effectLst/>
                <a:latin typeface="+mn-lt"/>
                <a:ea typeface="+mn-ea"/>
                <a:cs typeface="+mn-cs"/>
              </a:rPr>
              <a:t>lahar</a:t>
            </a:r>
            <a:r>
              <a:rPr lang="en-US" sz="1200" b="0" i="0" kern="1200" dirty="0" smtClean="0">
                <a:solidFill>
                  <a:schemeClr val="tx1"/>
                </a:solidFill>
                <a:effectLst/>
                <a:latin typeface="+mn-lt"/>
                <a:ea typeface="+mn-ea"/>
                <a:cs typeface="+mn-cs"/>
              </a:rPr>
              <a:t> is a type of mudflow or debris flow composed of a slurry of pyroclastic material, rocky debris, and water)</a:t>
            </a:r>
            <a:r>
              <a:rPr lang="en-US" baseline="0" dirty="0" smtClean="0"/>
              <a:t> </a:t>
            </a:r>
            <a:r>
              <a:rPr lang="en-US" baseline="0" dirty="0"/>
              <a:t>A flood plain? </a:t>
            </a:r>
            <a:r>
              <a:rPr lang="en-US" baseline="0" dirty="0" smtClean="0"/>
              <a:t>Near </a:t>
            </a:r>
            <a:r>
              <a:rPr lang="en-US" baseline="0" dirty="0"/>
              <a:t>a transportation route that carries hazardous materials?  We have power disruptions due to weather several times a year.  Infections disease professionals remind us regularly that the next pandemic will be devastating.  And we know terrorism is a real threat anywhere.  While we have a variety of threats and hazards man impacts and consequences are common across the board.</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7</a:t>
            </a:fld>
            <a:endParaRPr lang="en-US"/>
          </a:p>
        </p:txBody>
      </p:sp>
    </p:spTree>
    <p:extLst>
      <p:ext uri="{BB962C8B-B14F-4D97-AF65-F5344CB8AC3E}">
        <p14:creationId xmlns:p14="http://schemas.microsoft.com/office/powerpoint/2010/main" val="310133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What are all of these people waiting for?  Why do they need that? (generators, chain saws,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The things we take for granted every single day will not be the same after a major disaster.  Even a minor disaster can impact a few of these areas. How are these things impacted by a disaster? Consider how many days you could go without access to these things.  Small wood structures may survive an earthquake, but larger buildings could experience damage leaving them inaccessible, and even if they don’t have visual damage until they are inspected you can’t know for 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Buildings/Homes (collapse or damaged)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Electric power (out/intermittent)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Gas, water, and sewer (out/damaged)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Telephones (lines busy, totally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Stores (closed - limited food, water,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Drug Stores (closed, out of  medicines)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Bank ATM (no electricity, will not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Roads (impassable – wrecks or debris)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Gas stations (no electricity – no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Hospitals (overflowing – too damaged)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4F81BD">
                    <a:lumMod val="75000"/>
                  </a:srgbClr>
                </a:solidFill>
                <a:effectLst/>
                <a:uLnTx/>
                <a:uFillTx/>
                <a:latin typeface="+mn-lt"/>
                <a:ea typeface="+mn-ea"/>
                <a:cs typeface="+mn-cs"/>
              </a:rPr>
              <a:t>Airports (closed or damaged)</a:t>
            </a:r>
          </a:p>
          <a:p>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8</a:t>
            </a:fld>
            <a:endParaRPr lang="en-US"/>
          </a:p>
        </p:txBody>
      </p:sp>
    </p:spTree>
    <p:extLst>
      <p:ext uri="{BB962C8B-B14F-4D97-AF65-F5344CB8AC3E}">
        <p14:creationId xmlns:p14="http://schemas.microsoft.com/office/powerpoint/2010/main" val="265382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Life is busy right?  We often intend to spend time planning, but there is always so much to do.  We procrastinate and fail to make preparedness a priority.  It doesn’t have to be a major disaster to cause disruption to our lives.  A common winter storm could cause a power outage.  A spill or damage to the water system could make our drinking water unsafe.  A hazardous materials accident could require evacuation, are you prepared to take your pets with you?  If a disaster occurs on a regular week day while you and your spouse are at work and the kids are at school, how will you find out if everyone is okay?  Will you care about anything else until you know that your family is safe?  (if time allows explain item #2 on the Prepare In A Year flyer, Out of Area Contact)  The whole family needs to be involved in planning and they need to know the plan. </a:t>
            </a:r>
            <a:endParaRPr lang="en-US" dirty="0"/>
          </a:p>
        </p:txBody>
      </p:sp>
      <p:sp>
        <p:nvSpPr>
          <p:cNvPr id="4" name="Slide Number Placeholder 3"/>
          <p:cNvSpPr>
            <a:spLocks noGrp="1"/>
          </p:cNvSpPr>
          <p:nvPr>
            <p:ph type="sldNum" sz="quarter" idx="10"/>
          </p:nvPr>
        </p:nvSpPr>
        <p:spPr/>
        <p:txBody>
          <a:bodyPr/>
          <a:lstStyle/>
          <a:p>
            <a:fld id="{D460BBA4-ADEB-49C5-B469-D51001C3C4AB}" type="slidenum">
              <a:rPr lang="en-US" smtClean="0"/>
              <a:t>9</a:t>
            </a:fld>
            <a:endParaRPr lang="en-US"/>
          </a:p>
        </p:txBody>
      </p:sp>
    </p:spTree>
    <p:extLst>
      <p:ext uri="{BB962C8B-B14F-4D97-AF65-F5344CB8AC3E}">
        <p14:creationId xmlns:p14="http://schemas.microsoft.com/office/powerpoint/2010/main" val="197550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B8D171-B0F4-419C-B852-E4317830EF0B}" type="datetimeFigureOut">
              <a:rPr lang="en-US">
                <a:solidFill>
                  <a:prstClr val="black"/>
                </a:solidFill>
                <a:cs typeface="Arial" charset="0"/>
              </a:rPr>
              <a:pPr/>
              <a:t>8/18/2017</a:t>
            </a:fld>
            <a:endParaRPr lang="en-US">
              <a:solidFill>
                <a:prstClr val="black"/>
              </a:solidFill>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021DFE-478D-464A-8BBE-9E4527AE4441}" type="slidenum">
              <a:rPr lang="en-US">
                <a:solidFill>
                  <a:prstClr val="black"/>
                </a:solidFill>
                <a:cs typeface="Arial" charset="0"/>
              </a:rPr>
              <a:pPr/>
              <a:t>‹#›</a:t>
            </a:fld>
            <a:endParaRPr lang="en-US">
              <a:solidFill>
                <a:prstClr val="black"/>
              </a:solidFill>
              <a:cs typeface="Arial" charset="0"/>
            </a:endParaRPr>
          </a:p>
        </p:txBody>
      </p:sp>
    </p:spTree>
    <p:extLst>
      <p:ext uri="{BB962C8B-B14F-4D97-AF65-F5344CB8AC3E}">
        <p14:creationId xmlns:p14="http://schemas.microsoft.com/office/powerpoint/2010/main" val="242501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tif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1" descr="LANG_Sentry_Blues2"/>
          <p:cNvPicPr>
            <a:picLocks noChangeAspect="1" noChangeArrowheads="1"/>
          </p:cNvPicPr>
          <p:nvPr/>
        </p:nvPicPr>
        <p:blipFill>
          <a:blip r:embed="rId14" cstate="screen">
            <a:duotone>
              <a:schemeClr val="bg2">
                <a:shade val="45000"/>
                <a:satMod val="135000"/>
              </a:schemeClr>
              <a:prstClr val="white"/>
            </a:duotone>
            <a:lum bright="44000"/>
          </a:blip>
          <a:srcRect/>
          <a:stretch>
            <a:fillRect/>
          </a:stretch>
        </p:blipFill>
        <p:spPr bwMode="auto">
          <a:xfrm>
            <a:off x="76200" y="-76200"/>
            <a:ext cx="3848100" cy="6934200"/>
          </a:xfrm>
          <a:prstGeom prst="rect">
            <a:avLst/>
          </a:prstGeom>
          <a:noFill/>
          <a:ln w="9525">
            <a:noFill/>
            <a:miter lim="800000"/>
            <a:headEnd/>
            <a:tailEnd/>
          </a:ln>
        </p:spPr>
      </p:pic>
      <p:sp>
        <p:nvSpPr>
          <p:cNvPr id="7" name="Rectangle 6"/>
          <p:cNvSpPr>
            <a:spLocks noChangeArrowheads="1"/>
          </p:cNvSpPr>
          <p:nvPr/>
        </p:nvSpPr>
        <p:spPr bwMode="auto">
          <a:xfrm>
            <a:off x="0" y="0"/>
            <a:ext cx="9144000" cy="533400"/>
          </a:xfrm>
          <a:prstGeom prst="rect">
            <a:avLst/>
          </a:prstGeom>
          <a:solidFill>
            <a:srgbClr val="0C3160"/>
          </a:solidFill>
          <a:ln w="9525">
            <a:noFill/>
            <a:miter lim="800000"/>
            <a:headEnd/>
            <a:tailEnd/>
          </a:ln>
        </p:spPr>
        <p:txBody>
          <a:bodyPr wrap="none" anchor="ctr"/>
          <a:lstStyle/>
          <a:p>
            <a:pPr>
              <a:defRPr/>
            </a:pPr>
            <a:endParaRPr lang="en-US"/>
          </a:p>
        </p:txBody>
      </p:sp>
      <p:sp>
        <p:nvSpPr>
          <p:cNvPr id="8" name="Rectangle 7"/>
          <p:cNvSpPr>
            <a:spLocks noChangeArrowheads="1"/>
          </p:cNvSpPr>
          <p:nvPr/>
        </p:nvSpPr>
        <p:spPr bwMode="auto">
          <a:xfrm>
            <a:off x="0" y="76200"/>
            <a:ext cx="9144000" cy="381000"/>
          </a:xfrm>
          <a:prstGeom prst="rect">
            <a:avLst/>
          </a:prstGeom>
          <a:solidFill>
            <a:schemeClr val="bg1">
              <a:alpha val="82001"/>
            </a:schemeClr>
          </a:solidFill>
          <a:ln w="9525">
            <a:noFill/>
            <a:miter lim="800000"/>
            <a:headEnd/>
            <a:tailEnd/>
          </a:ln>
        </p:spPr>
        <p:txBody>
          <a:bodyPr wrap="none" anchor="ctr"/>
          <a:lstStyle/>
          <a:p>
            <a:pPr>
              <a:defRPr/>
            </a:pPr>
            <a:endParaRPr lang="en-US"/>
          </a:p>
        </p:txBody>
      </p:sp>
      <p:pic>
        <p:nvPicPr>
          <p:cNvPr id="9" name="Picture 9" descr="circlelogo"/>
          <p:cNvPicPr>
            <a:picLocks noChangeAspect="1" noChangeArrowheads="1"/>
          </p:cNvPicPr>
          <p:nvPr/>
        </p:nvPicPr>
        <p:blipFill>
          <a:blip r:embed="rId15" cstate="screen"/>
          <a:srcRect/>
          <a:stretch>
            <a:fillRect/>
          </a:stretch>
        </p:blipFill>
        <p:spPr bwMode="auto">
          <a:xfrm>
            <a:off x="152400" y="76200"/>
            <a:ext cx="838200" cy="838200"/>
          </a:xfrm>
          <a:prstGeom prst="rect">
            <a:avLst/>
          </a:prstGeom>
          <a:noFill/>
          <a:ln w="9525">
            <a:noFill/>
            <a:miter lim="800000"/>
            <a:headEnd/>
            <a:tailEnd/>
          </a:ln>
        </p:spPr>
      </p:pic>
      <p:pic>
        <p:nvPicPr>
          <p:cNvPr id="10" name="Picture 11" descr="protect"/>
          <p:cNvPicPr>
            <a:picLocks noChangeAspect="1" noChangeArrowheads="1"/>
          </p:cNvPicPr>
          <p:nvPr/>
        </p:nvPicPr>
        <p:blipFill>
          <a:blip r:embed="rId16" cstate="screen"/>
          <a:srcRect/>
          <a:stretch>
            <a:fillRect/>
          </a:stretch>
        </p:blipFill>
        <p:spPr bwMode="auto">
          <a:xfrm>
            <a:off x="990600" y="44450"/>
            <a:ext cx="5562600" cy="449263"/>
          </a:xfrm>
          <a:prstGeom prst="rect">
            <a:avLst/>
          </a:prstGeom>
          <a:noFill/>
          <a:ln w="9525">
            <a:noFill/>
            <a:miter lim="800000"/>
            <a:headEnd/>
            <a:tailEnd/>
          </a:ln>
        </p:spPr>
      </p:pic>
      <p:pic>
        <p:nvPicPr>
          <p:cNvPr id="12" name="Picture 11" descr="LANG_New.tif"/>
          <p:cNvPicPr>
            <a:picLocks noChangeAspect="1"/>
          </p:cNvPicPr>
          <p:nvPr/>
        </p:nvPicPr>
        <p:blipFill>
          <a:blip r:embed="rId17" cstate="screen">
            <a:clrChange>
              <a:clrFrom>
                <a:srgbClr val="FFFFFF"/>
              </a:clrFrom>
              <a:clrTo>
                <a:srgbClr val="FFFFFF">
                  <a:alpha val="0"/>
                </a:srgbClr>
              </a:clrTo>
            </a:clrChange>
            <a:lum bright="94000"/>
          </a:blip>
          <a:srcRect t="52076" r="12195"/>
          <a:stretch>
            <a:fillRect/>
          </a:stretch>
        </p:blipFill>
        <p:spPr>
          <a:xfrm>
            <a:off x="3048000" y="2590800"/>
            <a:ext cx="5486400" cy="17531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title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47750"/>
            <a:ext cx="9144000" cy="549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685800" y="1154341"/>
            <a:ext cx="7772400" cy="7493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6600" dirty="0">
                <a:solidFill>
                  <a:schemeClr val="bg1"/>
                </a:solidFill>
              </a:rPr>
              <a:t>BE PREPARED</a:t>
            </a:r>
          </a:p>
        </p:txBody>
      </p:sp>
      <p:sp>
        <p:nvSpPr>
          <p:cNvPr id="5" name="Subtitle 4"/>
          <p:cNvSpPr>
            <a:spLocks noGrp="1"/>
          </p:cNvSpPr>
          <p:nvPr>
            <p:ph type="subTitle" idx="1"/>
          </p:nvPr>
        </p:nvSpPr>
        <p:spPr>
          <a:xfrm>
            <a:off x="685800" y="4223657"/>
            <a:ext cx="7772400" cy="97245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4000" dirty="0">
                <a:solidFill>
                  <a:schemeClr val="bg1"/>
                </a:solidFill>
              </a:rPr>
              <a:t>Taking Care of You and Your Family</a:t>
            </a:r>
          </a:p>
        </p:txBody>
      </p:sp>
    </p:spTree>
    <p:extLst>
      <p:ext uri="{BB962C8B-B14F-4D97-AF65-F5344CB8AC3E}">
        <p14:creationId xmlns:p14="http://schemas.microsoft.com/office/powerpoint/2010/main" val="4099716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138"/>
            <a:ext cx="8229600" cy="1143000"/>
          </a:xfrm>
        </p:spPr>
        <p:txBody>
          <a:bodyPr anchor="ctr"/>
          <a:lstStyle/>
          <a:p>
            <a:r>
              <a:rPr lang="en-US" dirty="0" smtClean="0"/>
              <a:t>Make a Plan</a:t>
            </a:r>
            <a:endParaRPr lang="en-US" dirty="0"/>
          </a:p>
        </p:txBody>
      </p:sp>
      <p:pic>
        <p:nvPicPr>
          <p:cNvPr id="6" name="Seat_of_Your_Pants_3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5" name="Rectangle 4"/>
          <p:cNvSpPr/>
          <p:nvPr/>
        </p:nvSpPr>
        <p:spPr>
          <a:xfrm>
            <a:off x="549275" y="6170225"/>
            <a:ext cx="2098780" cy="276999"/>
          </a:xfrm>
          <a:prstGeom prst="rect">
            <a:avLst/>
          </a:prstGeom>
        </p:spPr>
        <p:txBody>
          <a:bodyPr wrap="none">
            <a:spAutoFit/>
          </a:bodyPr>
          <a:lstStyle/>
          <a:p>
            <a:r>
              <a:rPr lang="en-US" sz="1200" b="1" dirty="0" smtClean="0"/>
              <a:t>FEMA- “Seat of Your Pants"</a:t>
            </a:r>
            <a:endParaRPr lang="en-US" sz="1200" dirty="0"/>
          </a:p>
        </p:txBody>
      </p:sp>
    </p:spTree>
    <p:extLst>
      <p:ext uri="{BB962C8B-B14F-4D97-AF65-F5344CB8AC3E}">
        <p14:creationId xmlns:p14="http://schemas.microsoft.com/office/powerpoint/2010/main" val="229322098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27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Planning Considerations</a:t>
            </a:r>
          </a:p>
        </p:txBody>
      </p:sp>
      <p:sp>
        <p:nvSpPr>
          <p:cNvPr id="10" name="TextBox 9"/>
          <p:cNvSpPr txBox="1"/>
          <p:nvPr/>
        </p:nvSpPr>
        <p:spPr>
          <a:xfrm>
            <a:off x="685800" y="1932214"/>
            <a:ext cx="4332061" cy="36009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rPr>
              <a:t>Special Needs: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75000"/>
                  </a:schemeClr>
                </a:solidFill>
                <a:effectLst/>
                <a:uLnTx/>
                <a:uFillTx/>
              </a:rPr>
              <a:t>Unique needs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75000"/>
                  </a:schemeClr>
                </a:solidFill>
                <a:effectLst/>
                <a:uLnTx/>
                <a:uFillTx/>
              </a:rPr>
              <a:t>Infants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75000"/>
                  </a:schemeClr>
                </a:solidFill>
                <a:effectLst/>
                <a:uLnTx/>
                <a:uFillTx/>
              </a:rPr>
              <a:t>Disabilities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75000"/>
                  </a:schemeClr>
                </a:solidFill>
                <a:effectLst/>
                <a:uLnTx/>
                <a:uFillTx/>
              </a:rPr>
              <a:t>Medical </a:t>
            </a:r>
            <a:r>
              <a:rPr kumimoji="0" lang="en-US" sz="2800" b="0" i="0" u="none" strike="noStrike" kern="0" cap="none" spc="0" normalizeH="0" baseline="0" noProof="0" dirty="0" smtClean="0">
                <a:ln>
                  <a:noFill/>
                </a:ln>
                <a:solidFill>
                  <a:schemeClr val="accent1">
                    <a:lumMod val="75000"/>
                  </a:schemeClr>
                </a:solidFill>
                <a:effectLst/>
                <a:uLnTx/>
                <a:uFillTx/>
              </a:rPr>
              <a:t>devices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7896" y="2075964"/>
            <a:ext cx="4370304" cy="3816836"/>
          </a:xfrm>
          <a:prstGeom prst="roundRect">
            <a:avLst>
              <a:gd name="adj" fmla="val 7300"/>
            </a:avLst>
          </a:prstGeom>
          <a:solidFill>
            <a:srgbClr val="FFFFFF">
              <a:shade val="85000"/>
            </a:srgbClr>
          </a:solidFill>
          <a:ln w="50800" cap="flat" cmpd="sng" algn="ctr">
            <a:solidFill>
              <a:srgbClr val="D8DAAB"/>
            </a:solidFill>
            <a:prstDash val="solid"/>
            <a:round/>
            <a:headEnd type="none" w="med" len="med"/>
            <a:tailEnd type="none" w="med" len="med"/>
          </a:ln>
          <a:effectLst>
            <a:reflection blurRad="12700" endPos="0" dist="5000" dir="5400000" sy="-100000" algn="bl" rotWithShape="0"/>
          </a:effectLst>
        </p:spPr>
      </p:pic>
    </p:spTree>
    <p:extLst>
      <p:ext uri="{BB962C8B-B14F-4D97-AF65-F5344CB8AC3E}">
        <p14:creationId xmlns:p14="http://schemas.microsoft.com/office/powerpoint/2010/main" val="557560774"/>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27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Planning Considerations</a:t>
            </a:r>
          </a:p>
        </p:txBody>
      </p:sp>
      <p:sp>
        <p:nvSpPr>
          <p:cNvPr id="5" name="Rectangle 3"/>
          <p:cNvSpPr txBox="1">
            <a:spLocks noChangeArrowheads="1"/>
          </p:cNvSpPr>
          <p:nvPr/>
        </p:nvSpPr>
        <p:spPr>
          <a:xfrm>
            <a:off x="482600" y="1938338"/>
            <a:ext cx="3944257" cy="37367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3200" b="0" i="0" u="none" strike="noStrike" kern="1200" cap="none" spc="0" normalizeH="0" baseline="0" noProof="0" dirty="0">
                <a:ln>
                  <a:noFill/>
                </a:ln>
                <a:solidFill>
                  <a:srgbClr val="FF0000"/>
                </a:solidFill>
                <a:effectLst/>
                <a:uLnTx/>
                <a:uFillTx/>
                <a:latin typeface="+mn-lt"/>
                <a:ea typeface="ヒラギノ角ゴ Pro W3" charset="-128"/>
                <a:cs typeface="+mn-cs"/>
              </a:rPr>
              <a:t>Pets: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1800" b="0" i="0" u="none" strike="noStrike" kern="1200" cap="none" spc="0" normalizeH="0" baseline="0" noProof="0" dirty="0">
              <a:ln>
                <a:noFill/>
              </a:ln>
              <a:solidFill>
                <a:schemeClr val="tx1"/>
              </a:solidFill>
              <a:effectLst/>
              <a:uLnTx/>
              <a:uFillTx/>
              <a:latin typeface="+mn-lt"/>
              <a:ea typeface="ヒラギノ角ゴ Pro W3"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“Pet-friendly” </a:t>
            </a:r>
            <a:b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b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shelters/hotel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Extra pet food and water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How will </a:t>
            </a:r>
            <a:r>
              <a:rPr kumimoji="0" lang="en-US" altLang="en-US" sz="2800" b="0" i="0" u="none" strike="noStrike" kern="1200" cap="none" spc="0" normalizeH="0" baseline="0" noProof="0" dirty="0" smtClean="0">
                <a:ln>
                  <a:noFill/>
                </a:ln>
                <a:solidFill>
                  <a:schemeClr val="accent1">
                    <a:lumMod val="75000"/>
                  </a:schemeClr>
                </a:solidFill>
                <a:effectLst/>
                <a:uLnTx/>
                <a:uFillTx/>
                <a:latin typeface="+mn-lt"/>
                <a:ea typeface="ヒラギノ角ゴ Pro W3" charset="-128"/>
                <a:cs typeface="+mn-cs"/>
              </a:rPr>
              <a:t>you</a:t>
            </a:r>
            <a:r>
              <a:rPr kumimoji="0" lang="en-US" altLang="en-US" sz="2800" b="0" i="0" u="none" strike="noStrike" kern="1200" cap="none" spc="0" normalizeH="0" noProof="0" dirty="0" smtClean="0">
                <a:ln>
                  <a:noFill/>
                </a:ln>
                <a:solidFill>
                  <a:schemeClr val="accent1">
                    <a:lumMod val="75000"/>
                  </a:schemeClr>
                </a:solidFill>
                <a:effectLst/>
                <a:uLnTx/>
                <a:uFillTx/>
                <a:latin typeface="+mn-lt"/>
                <a:ea typeface="ヒラギノ角ゴ Pro W3" charset="-128"/>
                <a:cs typeface="+mn-cs"/>
              </a:rPr>
              <a:t> </a:t>
            </a:r>
            <a:r>
              <a:rPr kumimoji="0" lang="en-US" altLang="en-US" sz="2800" b="0" i="0" u="none" strike="noStrike" kern="1200" cap="none" spc="0" normalizeH="0" baseline="0" noProof="0" dirty="0" smtClean="0">
                <a:ln>
                  <a:noFill/>
                </a:ln>
                <a:solidFill>
                  <a:schemeClr val="accent1">
                    <a:lumMod val="75000"/>
                  </a:schemeClr>
                </a:solidFill>
                <a:effectLst/>
                <a:uLnTx/>
                <a:uFillTx/>
                <a:latin typeface="+mn-lt"/>
                <a:ea typeface="ヒラギノ角ゴ Pro W3" charset="-128"/>
                <a:cs typeface="+mn-cs"/>
              </a:rPr>
              <a:t>transport </a:t>
            </a: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
            </a:r>
            <a:b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br>
            <a:r>
              <a:rPr kumimoji="0" lang="en-US" altLang="en-US" sz="2800" b="0" i="0" u="none" strike="noStrike" kern="1200" cap="none" spc="0" normalizeH="0" baseline="0" noProof="0" dirty="0">
                <a:ln>
                  <a:noFill/>
                </a:ln>
                <a:solidFill>
                  <a:schemeClr val="accent1">
                    <a:lumMod val="75000"/>
                  </a:schemeClr>
                </a:solidFill>
                <a:effectLst/>
                <a:uLnTx/>
                <a:uFillTx/>
                <a:latin typeface="+mn-lt"/>
                <a:ea typeface="ヒラギノ角ゴ Pro W3" charset="-128"/>
                <a:cs typeface="+mn-cs"/>
              </a:rPr>
              <a:t>your pets?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mn-lt"/>
              <a:ea typeface="ヒラギノ角ゴ Pro W3" charset="-128"/>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57" y="1938338"/>
            <a:ext cx="3810000" cy="4489450"/>
          </a:xfrm>
          <a:prstGeom prst="rect">
            <a:avLst/>
          </a:prstGeom>
        </p:spPr>
      </p:pic>
    </p:spTree>
    <p:extLst>
      <p:ext uri="{BB962C8B-B14F-4D97-AF65-F5344CB8AC3E}">
        <p14:creationId xmlns:p14="http://schemas.microsoft.com/office/powerpoint/2010/main" val="363139453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70352"/>
            <a:ext cx="7772400" cy="14700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4000" dirty="0" smtClean="0"/>
              <a:t>Religious Support in Emergencies</a:t>
            </a:r>
            <a:endParaRPr lang="en-US" sz="4000" dirty="0"/>
          </a:p>
        </p:txBody>
      </p:sp>
      <p:sp>
        <p:nvSpPr>
          <p:cNvPr id="6" name="Rectangle 3"/>
          <p:cNvSpPr txBox="1">
            <a:spLocks noChangeArrowheads="1"/>
          </p:cNvSpPr>
          <p:nvPr/>
        </p:nvSpPr>
        <p:spPr>
          <a:xfrm>
            <a:off x="149441" y="1190122"/>
            <a:ext cx="8797888" cy="4711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rPr>
              <a:t>Why think</a:t>
            </a:r>
            <a:r>
              <a:rPr kumimoji="0" lang="en-US" sz="2800" b="0" i="0" u="none" strike="noStrike" kern="1200" cap="none" spc="0" normalizeH="0" noProof="0" dirty="0" smtClean="0">
                <a:ln>
                  <a:noFill/>
                </a:ln>
                <a:solidFill>
                  <a:schemeClr val="tx1"/>
                </a:solidFill>
                <a:effectLst/>
                <a:uLnTx/>
                <a:uFillTx/>
              </a:rPr>
              <a:t> about religious support?</a:t>
            </a:r>
          </a:p>
          <a:p>
            <a:pPr lvl="1" indent="-342900" fontAlgn="auto">
              <a:spcAft>
                <a:spcPts val="0"/>
              </a:spcAft>
              <a:buFont typeface="Arial" pitchFamily="34" charset="0"/>
              <a:buChar char="•"/>
              <a:defRPr/>
            </a:pPr>
            <a:r>
              <a:rPr lang="en-US" sz="2000" noProof="0" dirty="0" smtClean="0">
                <a:solidFill>
                  <a:schemeClr val="tx1"/>
                </a:solidFill>
              </a:rPr>
              <a:t>Churches, Synagogues, Mosques, and other places can be centers of emotional and spiritual support for those affected</a:t>
            </a:r>
          </a:p>
          <a:p>
            <a:pPr lvl="1" indent="-342900" fontAlgn="auto">
              <a:spcAft>
                <a:spcPts val="0"/>
              </a:spcAft>
              <a:buFont typeface="Arial" pitchFamily="34" charset="0"/>
              <a:buChar char="•"/>
              <a:defRPr/>
            </a:pPr>
            <a:r>
              <a:rPr lang="en-US" sz="2000" noProof="0" dirty="0" smtClean="0">
                <a:solidFill>
                  <a:schemeClr val="tx1"/>
                </a:solidFill>
              </a:rPr>
              <a:t>Chaplains, pastors, priests, imams, and rabbis can help civilian population with counseling</a:t>
            </a:r>
          </a:p>
          <a:p>
            <a:pPr lvl="1" indent="-342900" fontAlgn="auto">
              <a:spcAft>
                <a:spcPts val="0"/>
              </a:spcAft>
              <a:buFont typeface="Arial" pitchFamily="34" charset="0"/>
              <a:buChar char="•"/>
              <a:defRPr/>
            </a:pPr>
            <a:r>
              <a:rPr kumimoji="0" lang="en-US" sz="2000" b="0" i="0" u="none" strike="noStrike" kern="1200" cap="none" spc="0" normalizeH="0" baseline="0" dirty="0" smtClean="0">
                <a:ln>
                  <a:noFill/>
                </a:ln>
                <a:solidFill>
                  <a:schemeClr val="tx1"/>
                </a:solidFill>
                <a:effectLst/>
                <a:uLnTx/>
                <a:uFillTx/>
              </a:rPr>
              <a:t>Religious</a:t>
            </a:r>
            <a:r>
              <a:rPr kumimoji="0" lang="en-US" sz="2000" b="0" i="0" u="none" strike="noStrike" kern="1200" cap="none" spc="0" normalizeH="0" dirty="0" smtClean="0">
                <a:ln>
                  <a:noFill/>
                </a:ln>
                <a:solidFill>
                  <a:schemeClr val="tx1"/>
                </a:solidFill>
                <a:effectLst/>
                <a:uLnTx/>
                <a:uFillTx/>
              </a:rPr>
              <a:t> groups often offer meals, first aid, counseling, and other “front line” type support</a:t>
            </a:r>
          </a:p>
          <a:p>
            <a:pPr lvl="1" indent="-342900" fontAlgn="auto">
              <a:spcAft>
                <a:spcPts val="0"/>
              </a:spcAft>
              <a:buFont typeface="Arial" pitchFamily="34" charset="0"/>
              <a:buChar char="•"/>
              <a:defRPr/>
            </a:pPr>
            <a:r>
              <a:rPr lang="en-US" sz="2000" dirty="0" smtClean="0">
                <a:solidFill>
                  <a:schemeClr val="tx1"/>
                </a:solidFill>
              </a:rPr>
              <a:t>Religious properties can also provide staging areas for military personnel and equipment (ask for permission first!) </a:t>
            </a:r>
          </a:p>
          <a:p>
            <a:pPr marL="400050" lvl="1" indent="0" fontAlgn="auto">
              <a:spcAft>
                <a:spcPts val="0"/>
              </a:spcAft>
              <a:buNone/>
              <a:defRPr/>
            </a:pPr>
            <a:endParaRPr kumimoji="0" lang="en-US" sz="2000" b="0" i="0" u="none" strike="noStrike" kern="1200" cap="none" spc="0" normalizeH="0" baseline="0" noProof="0" dirty="0">
              <a:ln>
                <a:noFill/>
              </a:ln>
              <a:solidFill>
                <a:schemeClr val="tx1"/>
              </a:solidFill>
              <a:effectLst/>
              <a:uLnTx/>
              <a:uFillTx/>
            </a:endParaRPr>
          </a:p>
          <a:p>
            <a:pPr marL="400050" lvl="1" indent="0" fontAlgn="auto">
              <a:spcAft>
                <a:spcPts val="0"/>
              </a:spcAft>
              <a:buNone/>
              <a:defRPr/>
            </a:pPr>
            <a:endParaRPr kumimoji="0" lang="en-US" sz="2000" b="0" i="0" u="none" strike="noStrike" kern="1200" cap="none" spc="0" normalizeH="0" baseline="0" noProof="0" dirty="0">
              <a:ln>
                <a:noFill/>
              </a:ln>
              <a:solidFill>
                <a:schemeClr val="tx1"/>
              </a:solidFill>
              <a:effectLst/>
              <a:uLnTx/>
              <a:uFillTx/>
            </a:endParaRPr>
          </a:p>
        </p:txBody>
      </p:sp>
      <p:pic>
        <p:nvPicPr>
          <p:cNvPr id="3" name="Picture 2" descr="IMG20108315332H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70" y="4429125"/>
            <a:ext cx="3810000" cy="2428875"/>
          </a:xfrm>
          <a:prstGeom prst="rect">
            <a:avLst/>
          </a:prstGeom>
        </p:spPr>
      </p:pic>
      <p:pic>
        <p:nvPicPr>
          <p:cNvPr id="5" name="Picture 4" descr="unspecified-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597" y="4408831"/>
            <a:ext cx="3687390" cy="2449169"/>
          </a:xfrm>
          <a:prstGeom prst="rect">
            <a:avLst/>
          </a:prstGeom>
        </p:spPr>
      </p:pic>
    </p:spTree>
    <p:extLst>
      <p:ext uri="{BB962C8B-B14F-4D97-AF65-F5344CB8AC3E}">
        <p14:creationId xmlns:p14="http://schemas.microsoft.com/office/powerpoint/2010/main" val="228471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5787" y="613927"/>
            <a:ext cx="6645940" cy="6244073"/>
          </a:xfrm>
          <a:prstGeom prst="rect">
            <a:avLst/>
          </a:prstGeom>
        </p:spPr>
      </p:pic>
      <p:sp>
        <p:nvSpPr>
          <p:cNvPr id="4" name="Title 3"/>
          <p:cNvSpPr txBox="1">
            <a:spLocks/>
          </p:cNvSpPr>
          <p:nvPr/>
        </p:nvSpPr>
        <p:spPr>
          <a:xfrm>
            <a:off x="292395" y="613927"/>
            <a:ext cx="7772400" cy="8032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Build a Kit</a:t>
            </a:r>
          </a:p>
        </p:txBody>
      </p:sp>
    </p:spTree>
    <p:extLst>
      <p:ext uri="{BB962C8B-B14F-4D97-AF65-F5344CB8AC3E}">
        <p14:creationId xmlns:p14="http://schemas.microsoft.com/office/powerpoint/2010/main" val="3641675442"/>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796925"/>
            <a:ext cx="7772400" cy="8032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Get a Kit</a:t>
            </a:r>
          </a:p>
        </p:txBody>
      </p:sp>
      <p:pic>
        <p:nvPicPr>
          <p:cNvPr id="1028" name="Picture 4" descr="Supply K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49" y="1461977"/>
            <a:ext cx="3965501" cy="502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2847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cart_PSC__BasicKit_Top_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877" y="1790700"/>
            <a:ext cx="5934390" cy="449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685800" y="987425"/>
            <a:ext cx="7772400" cy="8032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Emergency Kits</a:t>
            </a:r>
          </a:p>
        </p:txBody>
      </p:sp>
      <p:sp>
        <p:nvSpPr>
          <p:cNvPr id="7" name="Rectangle 3"/>
          <p:cNvSpPr txBox="1">
            <a:spLocks noChangeArrowheads="1"/>
          </p:cNvSpPr>
          <p:nvPr/>
        </p:nvSpPr>
        <p:spPr>
          <a:xfrm>
            <a:off x="415019" y="2320907"/>
            <a:ext cx="3736067" cy="3535816"/>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en-US" sz="2800" dirty="0">
                <a:solidFill>
                  <a:schemeClr val="accent1">
                    <a:lumMod val="75000"/>
                  </a:schemeClr>
                </a:solidFill>
                <a:ea typeface="ヒラギノ角ゴ Pro W3" charset="-128"/>
              </a:rPr>
              <a:t>Although the majority of Americans believe </a:t>
            </a:r>
            <a:br>
              <a:rPr lang="en-US" altLang="en-US" sz="2800" dirty="0">
                <a:solidFill>
                  <a:schemeClr val="accent1">
                    <a:lumMod val="75000"/>
                  </a:schemeClr>
                </a:solidFill>
                <a:ea typeface="ヒラギノ角ゴ Pro W3" charset="-128"/>
              </a:rPr>
            </a:br>
            <a:r>
              <a:rPr lang="en-US" altLang="en-US" sz="2800" dirty="0">
                <a:solidFill>
                  <a:schemeClr val="accent1">
                    <a:lumMod val="75000"/>
                  </a:schemeClr>
                </a:solidFill>
                <a:ea typeface="ヒラギノ角ゴ Pro W3" charset="-128"/>
              </a:rPr>
              <a:t>that having an emergency plan and </a:t>
            </a:r>
            <a:br>
              <a:rPr lang="en-US" altLang="en-US" sz="2800" dirty="0">
                <a:solidFill>
                  <a:schemeClr val="accent1">
                    <a:lumMod val="75000"/>
                  </a:schemeClr>
                </a:solidFill>
                <a:ea typeface="ヒラギノ角ゴ Pro W3" charset="-128"/>
              </a:rPr>
            </a:br>
            <a:r>
              <a:rPr lang="en-US" altLang="en-US" sz="2800" dirty="0">
                <a:solidFill>
                  <a:schemeClr val="accent1">
                    <a:lumMod val="75000"/>
                  </a:schemeClr>
                </a:solidFill>
                <a:ea typeface="ヒラギノ角ゴ Pro W3" charset="-128"/>
              </a:rPr>
              <a:t>emergency kit are important, </a:t>
            </a:r>
            <a:r>
              <a:rPr lang="en-US" altLang="en-US" sz="2800" i="1" dirty="0">
                <a:solidFill>
                  <a:schemeClr val="accent1">
                    <a:lumMod val="75000"/>
                  </a:schemeClr>
                </a:solidFill>
                <a:ea typeface="ヒラギノ角ゴ Pro W3" charset="-128"/>
              </a:rPr>
              <a:t>only </a:t>
            </a:r>
            <a:br>
              <a:rPr lang="en-US" altLang="en-US" sz="2800" i="1" dirty="0">
                <a:solidFill>
                  <a:schemeClr val="accent1">
                    <a:lumMod val="75000"/>
                  </a:schemeClr>
                </a:solidFill>
                <a:ea typeface="ヒラギノ角ゴ Pro W3" charset="-128"/>
              </a:rPr>
            </a:br>
            <a:r>
              <a:rPr lang="en-US" altLang="en-US" sz="2800" i="1" dirty="0">
                <a:solidFill>
                  <a:schemeClr val="accent1">
                    <a:lumMod val="75000"/>
                  </a:schemeClr>
                </a:solidFill>
                <a:ea typeface="ヒラギノ角ゴ Pro W3" charset="-128"/>
              </a:rPr>
              <a:t>a small minority</a:t>
            </a:r>
            <a:r>
              <a:rPr lang="en-US" altLang="en-US" sz="2800" dirty="0">
                <a:solidFill>
                  <a:schemeClr val="accent1">
                    <a:lumMod val="75000"/>
                  </a:schemeClr>
                </a:solidFill>
                <a:ea typeface="ヒラギノ角ゴ Pro W3" charset="-128"/>
              </a:rPr>
              <a:t> have actually created them</a:t>
            </a:r>
          </a:p>
          <a:p>
            <a:endParaRPr lang="en-US" altLang="en-US" dirty="0">
              <a:ea typeface="ヒラギノ角ゴ Pro W3" charset="-128"/>
            </a:endParaRPr>
          </a:p>
        </p:txBody>
      </p:sp>
      <p:sp>
        <p:nvSpPr>
          <p:cNvPr id="9" name="Rectangle 2"/>
          <p:cNvSpPr txBox="1">
            <a:spLocks noChangeArrowheads="1"/>
          </p:cNvSpPr>
          <p:nvPr/>
        </p:nvSpPr>
        <p:spPr>
          <a:xfrm>
            <a:off x="870858" y="1567664"/>
            <a:ext cx="1901371" cy="5095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solidFill>
                  <a:srgbClr val="FF0000"/>
                </a:solidFill>
                <a:ea typeface="ヒラギノ角ゴ Pro W3" charset="-128"/>
              </a:rPr>
              <a:t>Fast fact:</a:t>
            </a:r>
          </a:p>
        </p:txBody>
      </p:sp>
    </p:spTree>
    <p:extLst>
      <p:ext uri="{BB962C8B-B14F-4D97-AF65-F5344CB8AC3E}">
        <p14:creationId xmlns:p14="http://schemas.microsoft.com/office/powerpoint/2010/main" val="4039768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27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Get Started – Make Steady Progress</a:t>
            </a:r>
          </a:p>
        </p:txBody>
      </p:sp>
      <p:sp>
        <p:nvSpPr>
          <p:cNvPr id="5" name="Rectangle 3"/>
          <p:cNvSpPr txBox="1">
            <a:spLocks noChangeArrowheads="1"/>
          </p:cNvSpPr>
          <p:nvPr/>
        </p:nvSpPr>
        <p:spPr bwMode="auto">
          <a:xfrm>
            <a:off x="948531" y="1847850"/>
            <a:ext cx="724693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8600" indent="-228600">
              <a:spcBef>
                <a:spcPct val="20000"/>
              </a:spcBef>
              <a:buClr>
                <a:srgbClr val="CC3300"/>
              </a:buClr>
              <a:buChar char="•"/>
              <a:defRPr>
                <a:solidFill>
                  <a:schemeClr val="tx1"/>
                </a:solidFill>
                <a:latin typeface="Verdana" panose="020B0604030504040204" pitchFamily="34" charset="0"/>
                <a:ea typeface="ヒラギノ角ゴ Pro W3" charset="-128"/>
              </a:defRPr>
            </a:lvl1pPr>
            <a:lvl2pPr marL="37931725" indent="-37474525">
              <a:spcBef>
                <a:spcPct val="20000"/>
              </a:spcBef>
              <a:buClr>
                <a:srgbClr val="CC3300"/>
              </a:buClr>
              <a:buChar char="–"/>
              <a:defRPr sz="1600">
                <a:solidFill>
                  <a:schemeClr val="tx1"/>
                </a:solidFill>
                <a:latin typeface="Verdana" panose="020B0604030504040204" pitchFamily="34" charset="0"/>
                <a:ea typeface="ヒラギノ角ゴ Pro W3" charset="-128"/>
              </a:defRPr>
            </a:lvl2pPr>
            <a:lvl3pPr marL="1143000" indent="-228600">
              <a:spcBef>
                <a:spcPct val="20000"/>
              </a:spcBef>
              <a:buClr>
                <a:srgbClr val="CC3300"/>
              </a:buClr>
              <a:buChar char="•"/>
              <a:defRPr sz="1400">
                <a:solidFill>
                  <a:schemeClr val="tx1"/>
                </a:solidFill>
                <a:latin typeface="Verdana" panose="020B0604030504040204" pitchFamily="34" charset="0"/>
                <a:ea typeface="ヒラギノ角ゴ Pro W3" charset="-128"/>
              </a:defRPr>
            </a:lvl3pPr>
            <a:lvl4pPr marL="1600200" indent="-228600">
              <a:spcBef>
                <a:spcPct val="20000"/>
              </a:spcBef>
              <a:buClr>
                <a:srgbClr val="CC3300"/>
              </a:buClr>
              <a:buChar char="–"/>
              <a:defRPr sz="1400">
                <a:solidFill>
                  <a:schemeClr val="tx1"/>
                </a:solidFill>
                <a:latin typeface="Verdana" panose="020B0604030504040204" pitchFamily="34" charset="0"/>
                <a:ea typeface="ヒラギノ角ゴ Pro W3" charset="-128"/>
              </a:defRPr>
            </a:lvl4pPr>
            <a:lvl5pPr marL="2000250" indent="-171450">
              <a:spcBef>
                <a:spcPct val="20000"/>
              </a:spcBef>
              <a:buClr>
                <a:srgbClr val="CC3300"/>
              </a:buClr>
              <a:buChar char="»"/>
              <a:defRPr sz="1400">
                <a:solidFill>
                  <a:schemeClr val="tx1"/>
                </a:solidFill>
                <a:latin typeface="Verdana" panose="020B0604030504040204" pitchFamily="34" charset="0"/>
                <a:ea typeface="ヒラギノ角ゴ Pro W3" charset="-128"/>
              </a:defRPr>
            </a:lvl5pPr>
            <a:lvl6pPr marL="2457450" indent="-171450" eaLnBrk="0" fontAlgn="base" hangingPunct="0">
              <a:spcBef>
                <a:spcPct val="20000"/>
              </a:spcBef>
              <a:spcAft>
                <a:spcPct val="0"/>
              </a:spcAft>
              <a:buClr>
                <a:srgbClr val="CC3300"/>
              </a:buClr>
              <a:buChar char="»"/>
              <a:defRPr sz="1400">
                <a:solidFill>
                  <a:schemeClr val="tx1"/>
                </a:solidFill>
                <a:latin typeface="Verdana" panose="020B0604030504040204" pitchFamily="34" charset="0"/>
                <a:ea typeface="ヒラギノ角ゴ Pro W3" charset="-128"/>
              </a:defRPr>
            </a:lvl6pPr>
            <a:lvl7pPr marL="2914650" indent="-171450" eaLnBrk="0" fontAlgn="base" hangingPunct="0">
              <a:spcBef>
                <a:spcPct val="20000"/>
              </a:spcBef>
              <a:spcAft>
                <a:spcPct val="0"/>
              </a:spcAft>
              <a:buClr>
                <a:srgbClr val="CC3300"/>
              </a:buClr>
              <a:buChar char="»"/>
              <a:defRPr sz="1400">
                <a:solidFill>
                  <a:schemeClr val="tx1"/>
                </a:solidFill>
                <a:latin typeface="Verdana" panose="020B0604030504040204" pitchFamily="34" charset="0"/>
                <a:ea typeface="ヒラギノ角ゴ Pro W3" charset="-128"/>
              </a:defRPr>
            </a:lvl7pPr>
            <a:lvl8pPr marL="3371850" indent="-171450" eaLnBrk="0" fontAlgn="base" hangingPunct="0">
              <a:spcBef>
                <a:spcPct val="20000"/>
              </a:spcBef>
              <a:spcAft>
                <a:spcPct val="0"/>
              </a:spcAft>
              <a:buClr>
                <a:srgbClr val="CC3300"/>
              </a:buClr>
              <a:buChar char="»"/>
              <a:defRPr sz="1400">
                <a:solidFill>
                  <a:schemeClr val="tx1"/>
                </a:solidFill>
                <a:latin typeface="Verdana" panose="020B0604030504040204" pitchFamily="34" charset="0"/>
                <a:ea typeface="ヒラギノ角ゴ Pro W3" charset="-128"/>
              </a:defRPr>
            </a:lvl8pPr>
            <a:lvl9pPr marL="3829050" indent="-171450" eaLnBrk="0" fontAlgn="base" hangingPunct="0">
              <a:spcBef>
                <a:spcPct val="20000"/>
              </a:spcBef>
              <a:spcAft>
                <a:spcPct val="0"/>
              </a:spcAft>
              <a:buClr>
                <a:srgbClr val="CC3300"/>
              </a:buClr>
              <a:buChar char="»"/>
              <a:defRPr sz="1400">
                <a:solidFill>
                  <a:schemeClr val="tx1"/>
                </a:solidFill>
                <a:latin typeface="Verdana" panose="020B0604030504040204" pitchFamily="34" charset="0"/>
                <a:ea typeface="ヒラギノ角ゴ Pro W3" charset="-128"/>
              </a:defRPr>
            </a:lvl9pPr>
          </a:lstStyle>
          <a:p>
            <a:pPr defTabSz="914400" eaLnBrk="1" hangingPunct="1">
              <a:buFontTx/>
              <a:buNone/>
            </a:pPr>
            <a:r>
              <a:rPr lang="en-US" altLang="en-US" sz="2400" dirty="0">
                <a:solidFill>
                  <a:srgbClr val="FF0000"/>
                </a:solidFill>
              </a:rPr>
              <a:t>You aren’t prepared — until you make a plan.</a:t>
            </a:r>
            <a:endParaRPr lang="en-US" altLang="en-US" sz="1800" dirty="0">
              <a:solidFill>
                <a:srgbClr val="FF0000"/>
              </a:solidFill>
            </a:endParaRPr>
          </a:p>
        </p:txBody>
      </p:sp>
      <p:sp>
        <p:nvSpPr>
          <p:cNvPr id="6" name="Rectangle 3"/>
          <p:cNvSpPr txBox="1">
            <a:spLocks noChangeArrowheads="1"/>
          </p:cNvSpPr>
          <p:nvPr/>
        </p:nvSpPr>
        <p:spPr>
          <a:xfrm>
            <a:off x="542925" y="2371725"/>
            <a:ext cx="4429125" cy="2752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000" dirty="0">
                <a:solidFill>
                  <a:schemeClr val="accent1">
                    <a:lumMod val="75000"/>
                  </a:schemeClr>
                </a:solidFill>
                <a:ea typeface="ヒラギノ角ゴ Pro W3" charset="-128"/>
              </a:rPr>
              <a:t>Use your resource checklists and forms as guides</a:t>
            </a:r>
          </a:p>
          <a:p>
            <a:r>
              <a:rPr lang="en-US" altLang="en-US" sz="2000" dirty="0">
                <a:solidFill>
                  <a:schemeClr val="accent1">
                    <a:lumMod val="75000"/>
                  </a:schemeClr>
                </a:solidFill>
                <a:ea typeface="ヒラギノ角ゴ Pro W3" charset="-128"/>
              </a:rPr>
              <a:t>Photocopy your plan </a:t>
            </a:r>
          </a:p>
          <a:p>
            <a:r>
              <a:rPr lang="en-US" altLang="en-US" sz="2000" dirty="0">
                <a:solidFill>
                  <a:schemeClr val="accent1">
                    <a:lumMod val="75000"/>
                  </a:schemeClr>
                </a:solidFill>
                <a:ea typeface="ヒラギノ角ゴ Pro W3" charset="-128"/>
              </a:rPr>
              <a:t>Keep copies of your plan in safe and memorable places</a:t>
            </a:r>
          </a:p>
          <a:p>
            <a:r>
              <a:rPr lang="en-US" altLang="en-US" sz="2000" dirty="0">
                <a:solidFill>
                  <a:schemeClr val="accent1">
                    <a:lumMod val="75000"/>
                  </a:schemeClr>
                </a:solidFill>
                <a:ea typeface="ヒラギノ角ゴ Pro W3" charset="-128"/>
              </a:rPr>
              <a:t>Make sure everyone in the family understands the plan</a:t>
            </a:r>
          </a:p>
          <a:p>
            <a:r>
              <a:rPr lang="en-US" altLang="en-US" sz="2000" dirty="0">
                <a:solidFill>
                  <a:schemeClr val="accent1">
                    <a:lumMod val="75000"/>
                  </a:schemeClr>
                </a:solidFill>
                <a:ea typeface="ヒラギノ角ゴ Pro W3" charset="-128"/>
              </a:rPr>
              <a:t>Choose an out-of-town contact person</a:t>
            </a:r>
          </a:p>
          <a:p>
            <a:pPr marL="0" indent="0">
              <a:buNone/>
            </a:pPr>
            <a:r>
              <a:rPr lang="en-US" altLang="en-US" sz="2800" b="1" dirty="0">
                <a:solidFill>
                  <a:schemeClr val="accent1">
                    <a:lumMod val="75000"/>
                  </a:schemeClr>
                </a:solidFill>
                <a:ea typeface="ヒラギノ角ゴ Pro W3" charset="-128"/>
              </a:rPr>
              <a:t>It is only a piece of paper until you practice your plan.</a:t>
            </a:r>
          </a:p>
          <a:p>
            <a:pPr marL="0" indent="0">
              <a:buNone/>
            </a:pPr>
            <a:endParaRPr lang="en-US" altLang="en-US" dirty="0">
              <a:ea typeface="ヒラギノ角ゴ Pro W3" charset="-128"/>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2454" y="2495550"/>
            <a:ext cx="2812003" cy="3745594"/>
          </a:xfrm>
          <a:prstGeom prst="rect">
            <a:avLst/>
          </a:prstGeom>
        </p:spPr>
      </p:pic>
    </p:spTree>
    <p:extLst>
      <p:ext uri="{BB962C8B-B14F-4D97-AF65-F5344CB8AC3E}">
        <p14:creationId xmlns:p14="http://schemas.microsoft.com/office/powerpoint/2010/main" val="1904223386"/>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4247"/>
            <a:ext cx="8229600" cy="1143000"/>
          </a:xfrm>
        </p:spPr>
        <p:txBody>
          <a:bodyPr anchor="ctr"/>
          <a:lstStyle/>
          <a:p>
            <a:r>
              <a:rPr lang="en-US" dirty="0" smtClean="0"/>
              <a:t>Practice the Plan</a:t>
            </a:r>
            <a:endParaRPr lang="en-US" dirty="0"/>
          </a:p>
        </p:txBody>
      </p:sp>
      <p:pic>
        <p:nvPicPr>
          <p:cNvPr id="4" name="Practice the pl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134438609"/>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85559" y="885825"/>
            <a:ext cx="7772400" cy="746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prstClr val="black"/>
                </a:solidFill>
              </a:rPr>
              <a:t>Get Involved</a:t>
            </a:r>
          </a:p>
        </p:txBody>
      </p:sp>
      <p:sp>
        <p:nvSpPr>
          <p:cNvPr id="12" name="Rectangle 3"/>
          <p:cNvSpPr txBox="1">
            <a:spLocks noChangeArrowheads="1"/>
          </p:cNvSpPr>
          <p:nvPr/>
        </p:nvSpPr>
        <p:spPr bwMode="auto">
          <a:xfrm>
            <a:off x="685800" y="1631950"/>
            <a:ext cx="7971918" cy="305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lnSpc>
                <a:spcPct val="150000"/>
              </a:lnSpc>
            </a:pPr>
            <a:r>
              <a:rPr lang="en-US" altLang="en-US" sz="2800" kern="0" dirty="0" smtClean="0">
                <a:solidFill>
                  <a:srgbClr val="4F81BD">
                    <a:lumMod val="75000"/>
                  </a:srgbClr>
                </a:solidFill>
                <a:ea typeface="ヒラギノ角ゴ Pro W3" charset="-128"/>
              </a:rPr>
              <a:t>Louisiana </a:t>
            </a:r>
            <a:r>
              <a:rPr lang="en-US" altLang="en-US" sz="2800" kern="0" dirty="0">
                <a:solidFill>
                  <a:srgbClr val="4F81BD">
                    <a:lumMod val="75000"/>
                  </a:srgbClr>
                </a:solidFill>
                <a:ea typeface="ヒラギノ角ゴ Pro W3" charset="-128"/>
              </a:rPr>
              <a:t>National Guard</a:t>
            </a:r>
          </a:p>
          <a:p>
            <a:pPr eaLnBrk="1" hangingPunct="1">
              <a:lnSpc>
                <a:spcPct val="150000"/>
              </a:lnSpc>
            </a:pPr>
            <a:r>
              <a:rPr lang="en-US" altLang="en-US" sz="2800" kern="0" dirty="0">
                <a:solidFill>
                  <a:srgbClr val="4F81BD">
                    <a:lumMod val="75000"/>
                  </a:srgbClr>
                </a:solidFill>
                <a:ea typeface="ヒラギノ角ゴ Pro W3" charset="-128"/>
              </a:rPr>
              <a:t>At home</a:t>
            </a:r>
          </a:p>
          <a:p>
            <a:pPr lvl="1" eaLnBrk="1" hangingPunct="1">
              <a:lnSpc>
                <a:spcPct val="150000"/>
              </a:lnSpc>
            </a:pPr>
            <a:r>
              <a:rPr lang="en-US" altLang="en-US" sz="2600" kern="0" dirty="0">
                <a:solidFill>
                  <a:srgbClr val="4F81BD">
                    <a:lumMod val="75000"/>
                  </a:srgbClr>
                </a:solidFill>
                <a:ea typeface="ヒラギノ角ゴ Pro W3" charset="-128"/>
              </a:rPr>
              <a:t>Organize your neighbors</a:t>
            </a:r>
          </a:p>
          <a:p>
            <a:pPr lvl="2" eaLnBrk="1" hangingPunct="1">
              <a:lnSpc>
                <a:spcPct val="150000"/>
              </a:lnSpc>
            </a:pPr>
            <a:r>
              <a:rPr lang="en-US" altLang="en-US" sz="2400" kern="0" dirty="0">
                <a:solidFill>
                  <a:srgbClr val="4F81BD">
                    <a:lumMod val="75000"/>
                  </a:srgbClr>
                </a:solidFill>
                <a:ea typeface="ヒラギノ角ゴ Pro W3" charset="-128"/>
              </a:rPr>
              <a:t> they help when you are away</a:t>
            </a:r>
          </a:p>
          <a:p>
            <a:pPr lvl="1" eaLnBrk="1" hangingPunct="1">
              <a:lnSpc>
                <a:spcPct val="150000"/>
              </a:lnSpc>
            </a:pPr>
            <a:r>
              <a:rPr lang="en-US" altLang="en-US" sz="2600" kern="0" dirty="0">
                <a:solidFill>
                  <a:srgbClr val="4F81BD">
                    <a:lumMod val="75000"/>
                  </a:srgbClr>
                </a:solidFill>
                <a:ea typeface="ヒラギノ角ゴ Pro W3" charset="-128"/>
              </a:rPr>
              <a:t>Meet your local EM</a:t>
            </a:r>
          </a:p>
          <a:p>
            <a:pPr eaLnBrk="1" hangingPunct="1">
              <a:lnSpc>
                <a:spcPct val="150000"/>
              </a:lnSpc>
            </a:pPr>
            <a:r>
              <a:rPr lang="en-US" altLang="en-US" sz="2800" kern="0" dirty="0">
                <a:solidFill>
                  <a:srgbClr val="4F81BD">
                    <a:lumMod val="75000"/>
                  </a:srgbClr>
                </a:solidFill>
                <a:ea typeface="ヒラギノ角ゴ Pro W3" charset="-128"/>
              </a:rPr>
              <a:t>At work (civilian)</a:t>
            </a:r>
            <a:endParaRPr lang="en-US" altLang="en-US" sz="2600" kern="0" dirty="0">
              <a:solidFill>
                <a:srgbClr val="4F81BD">
                  <a:lumMod val="75000"/>
                </a:srgbClr>
              </a:solidFill>
              <a:ea typeface="ヒラギノ角ゴ Pro W3" charset="-128"/>
            </a:endParaRPr>
          </a:p>
          <a:p>
            <a:pPr lvl="1" eaLnBrk="1" hangingPunct="1">
              <a:lnSpc>
                <a:spcPct val="150000"/>
              </a:lnSpc>
            </a:pPr>
            <a:r>
              <a:rPr lang="en-US" altLang="en-US" sz="2600" kern="0" dirty="0">
                <a:solidFill>
                  <a:srgbClr val="4F81BD">
                    <a:lumMod val="75000"/>
                  </a:srgbClr>
                </a:solidFill>
                <a:ea typeface="ヒラギノ角ゴ Pro W3" charset="-128"/>
              </a:rPr>
              <a:t>Pre-coordinate with your Commander</a:t>
            </a:r>
          </a:p>
          <a:p>
            <a:pPr lvl="1" eaLnBrk="1" hangingPunct="1">
              <a:lnSpc>
                <a:spcPct val="150000"/>
              </a:lnSpc>
            </a:pPr>
            <a:endParaRPr lang="en-US" altLang="en-US" sz="2600" kern="0" dirty="0">
              <a:solidFill>
                <a:srgbClr val="4F81BD">
                  <a:lumMod val="75000"/>
                </a:srgbClr>
              </a:solidFill>
              <a:ea typeface="ヒラギノ角ゴ Pro W3" charset="-128"/>
            </a:endParaRPr>
          </a:p>
        </p:txBody>
      </p:sp>
      <p:pic>
        <p:nvPicPr>
          <p:cNvPr id="3" name="Picture 2"/>
          <p:cNvPicPr>
            <a:picLocks noChangeAspect="1"/>
          </p:cNvPicPr>
          <p:nvPr/>
        </p:nvPicPr>
        <p:blipFill>
          <a:blip r:embed="rId3"/>
          <a:stretch>
            <a:fillRect/>
          </a:stretch>
        </p:blipFill>
        <p:spPr>
          <a:xfrm>
            <a:off x="6222989" y="1979672"/>
            <a:ext cx="2334970" cy="1322947"/>
          </a:xfrm>
          <a:prstGeom prst="rect">
            <a:avLst/>
          </a:prstGeom>
        </p:spPr>
      </p:pic>
      <p:pic>
        <p:nvPicPr>
          <p:cNvPr id="1028" name="Picture 4" descr="Image result for american red 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7979" y="4314883"/>
            <a:ext cx="1924989" cy="14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524918"/>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87425"/>
            <a:ext cx="7772400" cy="14700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4000" dirty="0"/>
              <a:t>Training Overview</a:t>
            </a:r>
          </a:p>
        </p:txBody>
      </p:sp>
      <p:sp>
        <p:nvSpPr>
          <p:cNvPr id="6" name="Rectangle 3"/>
          <p:cNvSpPr txBox="1">
            <a:spLocks noChangeArrowheads="1"/>
          </p:cNvSpPr>
          <p:nvPr/>
        </p:nvSpPr>
        <p:spPr>
          <a:xfrm>
            <a:off x="1476375" y="1739900"/>
            <a:ext cx="7315200" cy="47117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Why is preparation</a:t>
            </a:r>
            <a:r>
              <a:rPr kumimoji="0" lang="en-US" sz="2800" b="0" i="0" u="none" strike="noStrike" kern="1200" cap="none" spc="0" normalizeH="0" noProof="0" dirty="0">
                <a:ln>
                  <a:noFill/>
                </a:ln>
                <a:solidFill>
                  <a:schemeClr val="tx1"/>
                </a:solidFill>
                <a:effectLst/>
                <a:uLnTx/>
                <a:uFillTx/>
              </a:rPr>
              <a:t> important</a:t>
            </a:r>
            <a:r>
              <a:rPr kumimoji="0" lang="en-US" sz="2800" b="0" i="0" u="none" strike="noStrike" kern="1200" cap="none" spc="0" normalizeH="0" baseline="0" noProof="0" dirty="0">
                <a:ln>
                  <a:noFill/>
                </a:ln>
                <a:solidFill>
                  <a:schemeClr val="tx1"/>
                </a:solidFill>
                <a:effectLst/>
                <a:uLnTx/>
                <a:uFillTx/>
              </a:rPr>
              <a:t>? </a:t>
            </a:r>
          </a:p>
          <a:p>
            <a:pPr lvl="1" indent="-342900">
              <a:buFont typeface="Arial" pitchFamily="34" charset="0"/>
              <a:buChar char="•"/>
            </a:pPr>
            <a:r>
              <a:rPr kumimoji="0" lang="en-US" sz="2000" b="0" i="0" u="none" strike="noStrike" kern="1200" cap="none" spc="0" normalizeH="0" baseline="0" noProof="0" dirty="0" smtClean="0">
                <a:ln>
                  <a:noFill/>
                </a:ln>
                <a:solidFill>
                  <a:schemeClr val="tx1"/>
                </a:solidFill>
                <a:effectLst/>
                <a:uLnTx/>
                <a:uFillTx/>
              </a:rPr>
              <a:t>Your role</a:t>
            </a:r>
          </a:p>
          <a:p>
            <a:pPr lvl="1" indent="-342900">
              <a:buFont typeface="Arial" pitchFamily="34" charset="0"/>
              <a:buChar char="•"/>
            </a:pPr>
            <a:r>
              <a:rPr kumimoji="0" lang="en-US" sz="2000" b="0" i="0" u="none" strike="noStrike" kern="1200" cap="none" spc="0" normalizeH="0" baseline="0" noProof="0" dirty="0" smtClean="0">
                <a:ln>
                  <a:noFill/>
                </a:ln>
                <a:solidFill>
                  <a:schemeClr val="tx1"/>
                </a:solidFill>
                <a:effectLst/>
                <a:uLnTx/>
                <a:uFillTx/>
              </a:rPr>
              <a:t>Steps to Preparation</a:t>
            </a: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Be Informed</a:t>
            </a:r>
          </a:p>
          <a:p>
            <a:pPr lvl="1" indent="-342900">
              <a:buFont typeface="Arial" pitchFamily="34" charset="0"/>
              <a:buChar char="•"/>
            </a:pPr>
            <a:r>
              <a:rPr lang="en-US" sz="2000" dirty="0">
                <a:solidFill>
                  <a:schemeClr val="tx1"/>
                </a:solidFill>
              </a:rPr>
              <a:t>Dangers </a:t>
            </a:r>
            <a:r>
              <a:rPr lang="en-US" sz="2000" dirty="0" smtClean="0">
                <a:solidFill>
                  <a:schemeClr val="tx1"/>
                </a:solidFill>
              </a:rPr>
              <a:t>in Louisiana</a:t>
            </a: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Make a plan</a:t>
            </a:r>
          </a:p>
          <a:p>
            <a:pPr lvl="1" indent="-342900">
              <a:buFont typeface="Arial" pitchFamily="34" charset="0"/>
              <a:buChar char="•"/>
            </a:pPr>
            <a:r>
              <a:rPr lang="en-US" sz="2000" dirty="0">
                <a:solidFill>
                  <a:schemeClr val="tx1"/>
                </a:solidFill>
              </a:rPr>
              <a:t>Children?</a:t>
            </a:r>
            <a:endParaRPr kumimoji="0" lang="en-US" sz="2000" b="0" i="0" u="none" strike="noStrike" kern="1200" cap="none" spc="0" normalizeH="0" baseline="0" noProof="0" dirty="0">
              <a:ln>
                <a:noFill/>
              </a:ln>
              <a:solidFill>
                <a:schemeClr val="tx1"/>
              </a:solidFill>
              <a:effectLst/>
              <a:uLnTx/>
              <a:uFillTx/>
            </a:endParaRPr>
          </a:p>
          <a:p>
            <a:pPr lvl="1" indent="-342900">
              <a:buFont typeface="Arial" pitchFamily="34" charset="0"/>
              <a:buChar char="•"/>
            </a:pPr>
            <a:r>
              <a:rPr lang="en-US" sz="2000" dirty="0">
                <a:solidFill>
                  <a:schemeClr val="tx1"/>
                </a:solidFill>
              </a:rPr>
              <a:t>Are there any special needs?</a:t>
            </a:r>
          </a:p>
          <a:p>
            <a:pPr lvl="1" indent="-342900">
              <a:buFont typeface="Arial" pitchFamily="34" charset="0"/>
              <a:buChar char="•"/>
            </a:pPr>
            <a:r>
              <a:rPr kumimoji="0" lang="en-US" sz="2000" b="0" i="0" u="none" strike="noStrike" kern="1200" cap="none" spc="0" normalizeH="0" baseline="0" noProof="0" dirty="0" smtClean="0">
                <a:ln>
                  <a:noFill/>
                </a:ln>
                <a:solidFill>
                  <a:schemeClr val="tx1"/>
                </a:solidFill>
                <a:effectLst/>
                <a:uLnTx/>
                <a:uFillTx/>
              </a:rPr>
              <a:t>Practice the Plan</a:t>
            </a: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Build a kit</a:t>
            </a:r>
          </a:p>
          <a:p>
            <a:pPr lvl="1" indent="-342900">
              <a:buFont typeface="Arial" pitchFamily="34" charset="0"/>
              <a:buChar char="•"/>
            </a:pPr>
            <a:r>
              <a:rPr lang="en-US" sz="2000" dirty="0">
                <a:solidFill>
                  <a:schemeClr val="tx1"/>
                </a:solidFill>
              </a:rPr>
              <a:t>Maintain and update your kit</a:t>
            </a: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solidFill>
                  <a:schemeClr val="tx1"/>
                </a:solidFill>
              </a:rPr>
              <a:t>Get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solidFill>
                  <a:schemeClr val="tx1"/>
                </a:solidFill>
              </a:rPr>
              <a:t>Resources</a:t>
            </a:r>
            <a:endParaRPr kumimoji="0" lang="en-US"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656596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46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prstClr val="black"/>
                </a:solidFill>
              </a:rPr>
              <a:t>Steps to Preparation</a:t>
            </a:r>
          </a:p>
        </p:txBody>
      </p:sp>
      <p:sp>
        <p:nvSpPr>
          <p:cNvPr id="7" name="Rectangle 2"/>
          <p:cNvSpPr txBox="1">
            <a:spLocks noChangeArrowheads="1"/>
          </p:cNvSpPr>
          <p:nvPr/>
        </p:nvSpPr>
        <p:spPr bwMode="auto">
          <a:xfrm>
            <a:off x="285750" y="1817688"/>
            <a:ext cx="461962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CC3300"/>
                </a:solidFill>
                <a:latin typeface="+mj-lt"/>
                <a:ea typeface="ヒラギノ角ゴ Pro W3" pitchFamily="4" charset="-128"/>
                <a:cs typeface="ヒラギノ角ゴ Pro W3" pitchFamily="4" charset="-128"/>
              </a:defRPr>
            </a:lvl1pPr>
            <a:lvl2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2pPr>
            <a:lvl3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3pPr>
            <a:lvl4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4pPr>
            <a:lvl5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5pPr>
            <a:lvl6pPr marL="457200" algn="l" rtl="0" fontAlgn="base">
              <a:spcBef>
                <a:spcPct val="0"/>
              </a:spcBef>
              <a:spcAft>
                <a:spcPct val="0"/>
              </a:spcAft>
              <a:defRPr sz="2400" b="1">
                <a:solidFill>
                  <a:srgbClr val="CC3300"/>
                </a:solidFill>
                <a:latin typeface="Verdana" pitchFamily="1" charset="0"/>
              </a:defRPr>
            </a:lvl6pPr>
            <a:lvl7pPr marL="914400" algn="l" rtl="0" fontAlgn="base">
              <a:spcBef>
                <a:spcPct val="0"/>
              </a:spcBef>
              <a:spcAft>
                <a:spcPct val="0"/>
              </a:spcAft>
              <a:defRPr sz="2400" b="1">
                <a:solidFill>
                  <a:srgbClr val="CC3300"/>
                </a:solidFill>
                <a:latin typeface="Verdana" pitchFamily="1" charset="0"/>
              </a:defRPr>
            </a:lvl7pPr>
            <a:lvl8pPr marL="1371600" algn="l" rtl="0" fontAlgn="base">
              <a:spcBef>
                <a:spcPct val="0"/>
              </a:spcBef>
              <a:spcAft>
                <a:spcPct val="0"/>
              </a:spcAft>
              <a:defRPr sz="2400" b="1">
                <a:solidFill>
                  <a:srgbClr val="CC3300"/>
                </a:solidFill>
                <a:latin typeface="Verdana" pitchFamily="1" charset="0"/>
              </a:defRPr>
            </a:lvl8pPr>
            <a:lvl9pPr marL="1828800" algn="l" rtl="0" fontAlgn="base">
              <a:spcBef>
                <a:spcPct val="0"/>
              </a:spcBef>
              <a:spcAft>
                <a:spcPct val="0"/>
              </a:spcAft>
              <a:defRPr sz="2400" b="1">
                <a:solidFill>
                  <a:srgbClr val="CC3300"/>
                </a:solidFill>
                <a:latin typeface="Verdana" pitchFamily="1" charset="0"/>
              </a:defRPr>
            </a:lvl9pPr>
          </a:lstStyle>
          <a:p>
            <a:pPr eaLnBrk="1" hangingPunct="1"/>
            <a:r>
              <a:rPr lang="en-US" altLang="en-US" sz="3200" kern="0" dirty="0">
                <a:ea typeface="ヒラギノ角ゴ Pro W3" charset="-128"/>
              </a:rPr>
              <a:t>Remember the steps to getting prepared:</a:t>
            </a:r>
          </a:p>
        </p:txBody>
      </p:sp>
      <p:sp>
        <p:nvSpPr>
          <p:cNvPr id="8" name="Rectangle 3"/>
          <p:cNvSpPr txBox="1">
            <a:spLocks noChangeArrowheads="1"/>
          </p:cNvSpPr>
          <p:nvPr/>
        </p:nvSpPr>
        <p:spPr bwMode="auto">
          <a:xfrm>
            <a:off x="1377951" y="3111500"/>
            <a:ext cx="2697161"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r>
              <a:rPr lang="en-US" altLang="en-US" sz="2800" kern="0" dirty="0">
                <a:solidFill>
                  <a:srgbClr val="4F81BD">
                    <a:lumMod val="75000"/>
                  </a:srgbClr>
                </a:solidFill>
                <a:ea typeface="ヒラギノ角ゴ Pro W3" charset="-128"/>
              </a:rPr>
              <a:t>Be Informed</a:t>
            </a:r>
          </a:p>
          <a:p>
            <a:pPr eaLnBrk="1" hangingPunct="1"/>
            <a:r>
              <a:rPr lang="en-US" altLang="en-US" sz="2800" kern="0" dirty="0">
                <a:solidFill>
                  <a:srgbClr val="4F81BD">
                    <a:lumMod val="75000"/>
                  </a:srgbClr>
                </a:solidFill>
                <a:ea typeface="ヒラギノ角ゴ Pro W3" charset="-128"/>
              </a:rPr>
              <a:t>Make a Plan</a:t>
            </a:r>
          </a:p>
          <a:p>
            <a:pPr eaLnBrk="1" hangingPunct="1"/>
            <a:r>
              <a:rPr lang="en-US" altLang="en-US" sz="2800" kern="0" dirty="0">
                <a:solidFill>
                  <a:srgbClr val="4F81BD">
                    <a:lumMod val="75000"/>
                  </a:srgbClr>
                </a:solidFill>
                <a:ea typeface="ヒラギノ角ゴ Pro W3" charset="-128"/>
              </a:rPr>
              <a:t>Build a Kit</a:t>
            </a:r>
          </a:p>
          <a:p>
            <a:pPr eaLnBrk="1" hangingPunct="1"/>
            <a:r>
              <a:rPr lang="en-US" altLang="en-US" sz="2800" kern="0" dirty="0">
                <a:solidFill>
                  <a:srgbClr val="4F81BD">
                    <a:lumMod val="75000"/>
                  </a:srgbClr>
                </a:solidFill>
                <a:ea typeface="ヒラギノ角ゴ Pro W3" charset="-128"/>
              </a:rPr>
              <a:t>Get Involved</a:t>
            </a:r>
          </a:p>
        </p:txBody>
      </p:sp>
      <p:pic>
        <p:nvPicPr>
          <p:cNvPr id="2" name="Picture 1"/>
          <p:cNvPicPr>
            <a:picLocks noChangeAspect="1"/>
          </p:cNvPicPr>
          <p:nvPr/>
        </p:nvPicPr>
        <p:blipFill>
          <a:blip r:embed="rId3"/>
          <a:stretch>
            <a:fillRect/>
          </a:stretch>
        </p:blipFill>
        <p:spPr>
          <a:xfrm>
            <a:off x="5147813" y="4640262"/>
            <a:ext cx="2883658" cy="18350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904" y="1886522"/>
            <a:ext cx="4355476" cy="2449955"/>
          </a:xfrm>
          <a:prstGeom prst="rect">
            <a:avLst/>
          </a:prstGeom>
        </p:spPr>
      </p:pic>
      <p:pic>
        <p:nvPicPr>
          <p:cNvPr id="9" name="Picture 8"/>
          <p:cNvPicPr>
            <a:picLocks noChangeAspect="1"/>
          </p:cNvPicPr>
          <p:nvPr/>
        </p:nvPicPr>
        <p:blipFill>
          <a:blip r:embed="rId5"/>
          <a:stretch>
            <a:fillRect/>
          </a:stretch>
        </p:blipFill>
        <p:spPr>
          <a:xfrm>
            <a:off x="1041159" y="5067300"/>
            <a:ext cx="2636054" cy="1612900"/>
          </a:xfrm>
          <a:prstGeom prst="rect">
            <a:avLst/>
          </a:prstGeom>
        </p:spPr>
      </p:pic>
    </p:spTree>
    <p:extLst>
      <p:ext uri="{BB962C8B-B14F-4D97-AF65-F5344CB8AC3E}">
        <p14:creationId xmlns:p14="http://schemas.microsoft.com/office/powerpoint/2010/main" val="4012379441"/>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85799" y="794478"/>
            <a:ext cx="7772400" cy="5696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Resources</a:t>
            </a:r>
          </a:p>
        </p:txBody>
      </p:sp>
      <p:sp>
        <p:nvSpPr>
          <p:cNvPr id="3" name="Rectangle 3"/>
          <p:cNvSpPr txBox="1">
            <a:spLocks noChangeArrowheads="1"/>
          </p:cNvSpPr>
          <p:nvPr/>
        </p:nvSpPr>
        <p:spPr bwMode="auto">
          <a:xfrm>
            <a:off x="358923" y="1499016"/>
            <a:ext cx="8579978" cy="526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r>
              <a:rPr lang="en-US" altLang="en-US" sz="3200" kern="0" dirty="0" smtClean="0">
                <a:solidFill>
                  <a:srgbClr val="4F81BD">
                    <a:lumMod val="75000"/>
                  </a:srgbClr>
                </a:solidFill>
                <a:ea typeface="ヒラギノ角ゴ Pro W3" charset="-128"/>
              </a:rPr>
              <a:t>Michael Green, </a:t>
            </a:r>
            <a:r>
              <a:rPr lang="en-US" altLang="en-US" sz="3200" kern="0" dirty="0">
                <a:solidFill>
                  <a:srgbClr val="4F81BD">
                    <a:lumMod val="75000"/>
                  </a:srgbClr>
                </a:solidFill>
                <a:ea typeface="ヒラギノ角ゴ Pro W3" charset="-128"/>
              </a:rPr>
              <a:t>EM Program </a:t>
            </a:r>
            <a:r>
              <a:rPr lang="en-US" altLang="en-US" sz="3200" kern="0" dirty="0" smtClean="0">
                <a:solidFill>
                  <a:srgbClr val="4F81BD">
                    <a:lumMod val="75000"/>
                  </a:srgbClr>
                </a:solidFill>
                <a:ea typeface="ヒラギノ角ゴ Pro W3" charset="-128"/>
              </a:rPr>
              <a:t>Coordinator</a:t>
            </a:r>
          </a:p>
          <a:p>
            <a:pPr lvl="1" eaLnBrk="1" hangingPunct="1"/>
            <a:r>
              <a:rPr lang="en-US" altLang="en-US" sz="2400" kern="0" dirty="0" smtClean="0">
                <a:solidFill>
                  <a:srgbClr val="4F81BD">
                    <a:lumMod val="75000"/>
                  </a:srgbClr>
                </a:solidFill>
                <a:ea typeface="ヒラギノ角ゴ Pro W3" charset="-128"/>
              </a:rPr>
              <a:t>michael.s.green39.mil@mail.mil</a:t>
            </a:r>
            <a:endParaRPr lang="en-US" altLang="en-US" sz="2400" kern="0" dirty="0">
              <a:solidFill>
                <a:srgbClr val="4F81BD">
                  <a:lumMod val="75000"/>
                </a:srgbClr>
              </a:solidFill>
              <a:ea typeface="ヒラギノ角ゴ Pro W3" charset="-128"/>
            </a:endParaRPr>
          </a:p>
          <a:p>
            <a:pPr eaLnBrk="1" hangingPunct="1"/>
            <a:r>
              <a:rPr lang="en-US" altLang="en-US" sz="3200" kern="0" dirty="0" smtClean="0">
                <a:solidFill>
                  <a:srgbClr val="4F81BD">
                    <a:lumMod val="75000"/>
                  </a:srgbClr>
                </a:solidFill>
                <a:ea typeface="ヒラギノ角ゴ Pro W3" charset="-128"/>
              </a:rPr>
              <a:t>Ready Army </a:t>
            </a:r>
          </a:p>
          <a:p>
            <a:pPr lvl="1" eaLnBrk="1" hangingPunct="1"/>
            <a:r>
              <a:rPr lang="en-US" altLang="en-US" sz="2400" kern="0" dirty="0" smtClean="0">
                <a:solidFill>
                  <a:srgbClr val="4F81BD">
                    <a:lumMod val="75000"/>
                  </a:srgbClr>
                </a:solidFill>
                <a:ea typeface="ヒラギノ角ゴ Pro W3" charset="-128"/>
              </a:rPr>
              <a:t>www.ready.army.mil</a:t>
            </a:r>
            <a:endParaRPr lang="en-US" altLang="en-US" sz="2400" kern="0" dirty="0">
              <a:solidFill>
                <a:srgbClr val="4F81BD">
                  <a:lumMod val="75000"/>
                </a:srgbClr>
              </a:solidFill>
              <a:ea typeface="ヒラギノ角ゴ Pro W3" charset="-128"/>
            </a:endParaRPr>
          </a:p>
          <a:p>
            <a:pPr eaLnBrk="1" hangingPunct="1"/>
            <a:r>
              <a:rPr lang="en-US" altLang="en-US" sz="3200" kern="0" dirty="0" smtClean="0">
                <a:solidFill>
                  <a:srgbClr val="4F81BD">
                    <a:lumMod val="75000"/>
                  </a:srgbClr>
                </a:solidFill>
                <a:ea typeface="ヒラギノ角ゴ Pro W3" charset="-128"/>
              </a:rPr>
              <a:t>LA Governor’s Office of Homeland Security &amp; Emergency Preparedness</a:t>
            </a:r>
          </a:p>
          <a:p>
            <a:pPr lvl="1" eaLnBrk="1" hangingPunct="1"/>
            <a:r>
              <a:rPr lang="en-US" altLang="en-US" sz="2400" kern="0" dirty="0" smtClean="0">
                <a:solidFill>
                  <a:srgbClr val="4F81BD">
                    <a:lumMod val="75000"/>
                  </a:srgbClr>
                </a:solidFill>
                <a:ea typeface="ヒラギノ角ゴ Pro W3" charset="-128"/>
              </a:rPr>
              <a:t>http</a:t>
            </a:r>
            <a:r>
              <a:rPr lang="en-US" altLang="en-US" sz="2400" kern="0" dirty="0">
                <a:solidFill>
                  <a:srgbClr val="4F81BD">
                    <a:lumMod val="75000"/>
                  </a:srgbClr>
                </a:solidFill>
                <a:ea typeface="ヒラギノ角ゴ Pro W3" charset="-128"/>
              </a:rPr>
              <a:t>://gohsep.la.gov/</a:t>
            </a:r>
          </a:p>
          <a:p>
            <a:pPr eaLnBrk="1" hangingPunct="1"/>
            <a:r>
              <a:rPr lang="en-US" altLang="en-US" sz="3200" kern="0" dirty="0" smtClean="0">
                <a:solidFill>
                  <a:srgbClr val="4F81BD">
                    <a:lumMod val="75000"/>
                  </a:srgbClr>
                </a:solidFill>
                <a:ea typeface="ヒラギノ角ゴ Pro W3" charset="-128"/>
              </a:rPr>
              <a:t>Louisiana Military Department Emergency Management Web Site</a:t>
            </a:r>
            <a:endParaRPr lang="en-US" altLang="en-US" sz="3200" kern="0" dirty="0">
              <a:solidFill>
                <a:srgbClr val="4F81BD">
                  <a:lumMod val="75000"/>
                </a:srgbClr>
              </a:solidFill>
              <a:ea typeface="ヒラギノ角ゴ Pro W3" charset="-128"/>
            </a:endParaRPr>
          </a:p>
          <a:p>
            <a:pPr lvl="1" eaLnBrk="1" hangingPunct="1"/>
            <a:r>
              <a:rPr lang="en-US" altLang="en-US" sz="2400" kern="0" dirty="0" smtClean="0">
                <a:solidFill>
                  <a:srgbClr val="4F81BD">
                    <a:lumMod val="75000"/>
                  </a:srgbClr>
                </a:solidFill>
                <a:ea typeface="ヒラギノ角ゴ Pro W3" charset="-128"/>
              </a:rPr>
              <a:t>http</a:t>
            </a:r>
            <a:r>
              <a:rPr lang="en-US" altLang="en-US" sz="2400" kern="0" dirty="0">
                <a:solidFill>
                  <a:srgbClr val="4F81BD">
                    <a:lumMod val="75000"/>
                  </a:srgbClr>
                </a:solidFill>
                <a:ea typeface="ヒラギノ角ゴ Pro W3" charset="-128"/>
              </a:rPr>
              <a:t>://</a:t>
            </a:r>
            <a:r>
              <a:rPr lang="en-US" altLang="en-US" sz="2400" kern="0" dirty="0" smtClean="0">
                <a:solidFill>
                  <a:srgbClr val="4F81BD">
                    <a:lumMod val="75000"/>
                  </a:srgbClr>
                </a:solidFill>
                <a:ea typeface="ヒラギノ角ゴ Pro W3" charset="-128"/>
              </a:rPr>
              <a:t>geauxguard.la.gov/resources/emergency-management/</a:t>
            </a:r>
          </a:p>
        </p:txBody>
      </p:sp>
      <p:pic>
        <p:nvPicPr>
          <p:cNvPr id="5" name="Picture 4"/>
          <p:cNvPicPr>
            <a:picLocks noChangeAspect="1"/>
          </p:cNvPicPr>
          <p:nvPr/>
        </p:nvPicPr>
        <p:blipFill>
          <a:blip r:embed="rId3"/>
          <a:stretch>
            <a:fillRect/>
          </a:stretch>
        </p:blipFill>
        <p:spPr>
          <a:xfrm>
            <a:off x="6756400" y="2313055"/>
            <a:ext cx="2052462" cy="981007"/>
          </a:xfrm>
          <a:prstGeom prst="rect">
            <a:avLst/>
          </a:prstGeom>
        </p:spPr>
      </p:pic>
    </p:spTree>
    <p:extLst>
      <p:ext uri="{BB962C8B-B14F-4D97-AF65-F5344CB8AC3E}">
        <p14:creationId xmlns:p14="http://schemas.microsoft.com/office/powerpoint/2010/main" val="288891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76445" y="1412869"/>
            <a:ext cx="4909165" cy="527501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defRPr/>
            </a:pPr>
            <a:r>
              <a:rPr lang="en-US" sz="3600" dirty="0">
                <a:solidFill>
                  <a:schemeClr val="tx1"/>
                </a:solidFill>
              </a:rPr>
              <a:t>“The First 72 is on You”</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uLnTx/>
                <a:uFillTx/>
              </a:rPr>
              <a:t>Why Not </a:t>
            </a:r>
            <a:r>
              <a:rPr lang="en-US" sz="3600" dirty="0" smtClean="0">
                <a:solidFill>
                  <a:schemeClr val="tx1"/>
                </a:solidFill>
              </a:rPr>
              <a:t>2 WEEKS</a:t>
            </a:r>
            <a:r>
              <a:rPr kumimoji="0" lang="en-US" sz="3600" b="0" i="0" u="none" strike="noStrike" kern="1200" cap="none" spc="0" normalizeH="0" baseline="0" noProof="0" dirty="0" smtClean="0">
                <a:ln>
                  <a:noFill/>
                </a:ln>
                <a:solidFill>
                  <a:schemeClr val="tx1"/>
                </a:solidFill>
                <a:effectLst/>
                <a:uLnTx/>
                <a:uFillTx/>
              </a:rPr>
              <a:t>? </a:t>
            </a:r>
            <a:endParaRPr kumimoji="0" lang="en-US" sz="3600" b="0" i="0" u="none" strike="noStrike" kern="1200" cap="none" spc="0" normalizeH="0" baseline="0" noProof="0" dirty="0">
              <a:ln>
                <a:noFill/>
              </a:ln>
              <a:solidFill>
                <a:schemeClr val="tx1"/>
              </a:solidFill>
              <a:effectLst/>
              <a:uLnTx/>
              <a:uFillTx/>
            </a:endParaRPr>
          </a:p>
          <a:p>
            <a:pPr marL="400050" lvl="1" indent="0">
              <a:buNone/>
            </a:pPr>
            <a:endParaRPr kumimoji="0" lang="en-US" sz="36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600" dirty="0" smtClean="0">
                <a:solidFill>
                  <a:schemeClr val="tx1"/>
                </a:solidFill>
              </a:rPr>
              <a:t>Which would you think would better support your family?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600" dirty="0">
              <a:solidFill>
                <a:schemeClr val="tx1"/>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b="0" i="0" u="none" strike="noStrike" kern="1200" cap="none" spc="0" normalizeH="0" baseline="0" noProof="0" dirty="0" smtClean="0">
              <a:ln>
                <a:noFill/>
              </a:ln>
              <a:solidFill>
                <a:schemeClr val="tx1"/>
              </a:solidFill>
              <a:effectLst/>
              <a:uLnTx/>
              <a:uFillTx/>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n-US" dirty="0">
              <a:solidFill>
                <a:schemeClr val="tx1"/>
              </a:solidFill>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smtClean="0">
                <a:ln>
                  <a:noFill/>
                </a:ln>
                <a:solidFill>
                  <a:schemeClr val="tx1"/>
                </a:solidFill>
                <a:effectLst/>
                <a:uLnTx/>
                <a:uFillTx/>
              </a:rPr>
              <a:t>“It is not a matter of if, it is a matter of when”</a:t>
            </a:r>
            <a:endParaRPr kumimoji="0" lang="en-US" b="0" i="0" u="none" strike="noStrike" kern="1200" cap="none" spc="0" normalizeH="0" baseline="0" noProof="0" dirty="0">
              <a:ln>
                <a:noFill/>
              </a:ln>
              <a:solidFill>
                <a:schemeClr val="tx1"/>
              </a:solidFill>
              <a:effectLst/>
              <a:uLnTx/>
              <a:uFillTx/>
            </a:endParaRPr>
          </a:p>
        </p:txBody>
      </p:sp>
      <p:pic>
        <p:nvPicPr>
          <p:cNvPr id="3" name="Content Placeholder 2"/>
          <p:cNvPicPr>
            <a:picLocks noGrp="1" noChangeAspect="1"/>
          </p:cNvPicPr>
          <p:nvPr>
            <p:ph idx="1"/>
          </p:nvPr>
        </p:nvPicPr>
        <p:blipFill>
          <a:blip r:embed="rId3"/>
          <a:stretch>
            <a:fillRect/>
          </a:stretch>
        </p:blipFill>
        <p:spPr>
          <a:xfrm>
            <a:off x="5185610" y="1129795"/>
            <a:ext cx="3428038" cy="5229662"/>
          </a:xfrm>
          <a:prstGeom prst="rect">
            <a:avLst/>
          </a:prstGeom>
        </p:spPr>
      </p:pic>
    </p:spTree>
    <p:extLst>
      <p:ext uri="{BB962C8B-B14F-4D97-AF65-F5344CB8AC3E}">
        <p14:creationId xmlns:p14="http://schemas.microsoft.com/office/powerpoint/2010/main" val="339099406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38162" y="511175"/>
            <a:ext cx="7772400" cy="14700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Your Role</a:t>
            </a:r>
          </a:p>
        </p:txBody>
      </p:sp>
      <p:sp>
        <p:nvSpPr>
          <p:cNvPr id="7" name="Rectangle 2"/>
          <p:cNvSpPr txBox="1">
            <a:spLocks noChangeArrowheads="1"/>
          </p:cNvSpPr>
          <p:nvPr/>
        </p:nvSpPr>
        <p:spPr bwMode="auto">
          <a:xfrm>
            <a:off x="803276" y="1122363"/>
            <a:ext cx="7802561"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CC3300"/>
                </a:solidFill>
                <a:latin typeface="+mj-lt"/>
                <a:ea typeface="ヒラギノ角ゴ Pro W3" pitchFamily="4" charset="-128"/>
                <a:cs typeface="ヒラギノ角ゴ Pro W3" pitchFamily="4" charset="-128"/>
              </a:defRPr>
            </a:lvl1pPr>
            <a:lvl2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2pPr>
            <a:lvl3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3pPr>
            <a:lvl4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4pPr>
            <a:lvl5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5pPr>
            <a:lvl6pPr marL="457200" algn="l" rtl="0" fontAlgn="base">
              <a:spcBef>
                <a:spcPct val="0"/>
              </a:spcBef>
              <a:spcAft>
                <a:spcPct val="0"/>
              </a:spcAft>
              <a:defRPr sz="2400" b="1">
                <a:solidFill>
                  <a:srgbClr val="CC3300"/>
                </a:solidFill>
                <a:latin typeface="Verdana" pitchFamily="1" charset="0"/>
              </a:defRPr>
            </a:lvl6pPr>
            <a:lvl7pPr marL="914400" algn="l" rtl="0" fontAlgn="base">
              <a:spcBef>
                <a:spcPct val="0"/>
              </a:spcBef>
              <a:spcAft>
                <a:spcPct val="0"/>
              </a:spcAft>
              <a:defRPr sz="2400" b="1">
                <a:solidFill>
                  <a:srgbClr val="CC3300"/>
                </a:solidFill>
                <a:latin typeface="Verdana" pitchFamily="1" charset="0"/>
              </a:defRPr>
            </a:lvl7pPr>
            <a:lvl8pPr marL="1371600" algn="l" rtl="0" fontAlgn="base">
              <a:spcBef>
                <a:spcPct val="0"/>
              </a:spcBef>
              <a:spcAft>
                <a:spcPct val="0"/>
              </a:spcAft>
              <a:defRPr sz="2400" b="1">
                <a:solidFill>
                  <a:srgbClr val="CC3300"/>
                </a:solidFill>
                <a:latin typeface="Verdana" pitchFamily="1" charset="0"/>
              </a:defRPr>
            </a:lvl8pPr>
            <a:lvl9pPr marL="1828800" algn="l" rtl="0" fontAlgn="base">
              <a:spcBef>
                <a:spcPct val="0"/>
              </a:spcBef>
              <a:spcAft>
                <a:spcPct val="0"/>
              </a:spcAft>
              <a:defRPr sz="2400" b="1">
                <a:solidFill>
                  <a:srgbClr val="CC3300"/>
                </a:solidFill>
                <a:latin typeface="Verdana" pitchFamily="1" charset="0"/>
              </a:defRPr>
            </a:lvl9pPr>
          </a:lstStyle>
          <a:p>
            <a:pPr eaLnBrk="1" hangingPunct="1"/>
            <a:r>
              <a:rPr lang="en-US" altLang="en-US" kern="0" dirty="0">
                <a:ea typeface="ヒラギノ角ゴ Pro W3" charset="-128"/>
              </a:rPr>
              <a:t>In a disaster, you may be a victim, but you are also a vital part of the response, critical to your family, neighbors, fellow Guard members, and the citizens of </a:t>
            </a:r>
            <a:r>
              <a:rPr lang="en-US" altLang="en-US" kern="0" dirty="0" smtClean="0">
                <a:ea typeface="ヒラギノ角ゴ Pro W3" charset="-128"/>
              </a:rPr>
              <a:t>Louisiana. </a:t>
            </a:r>
            <a:endParaRPr lang="en-US" altLang="en-US" kern="0" dirty="0">
              <a:ea typeface="ヒラギノ角ゴ Pro W3" charset="-128"/>
            </a:endParaRPr>
          </a:p>
        </p:txBody>
      </p:sp>
      <p:sp>
        <p:nvSpPr>
          <p:cNvPr id="8" name="Rectangle 3"/>
          <p:cNvSpPr txBox="1">
            <a:spLocks noChangeArrowheads="1"/>
          </p:cNvSpPr>
          <p:nvPr/>
        </p:nvSpPr>
        <p:spPr bwMode="auto">
          <a:xfrm>
            <a:off x="538162" y="2476500"/>
            <a:ext cx="80676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buFontTx/>
              <a:buNone/>
            </a:pPr>
            <a:r>
              <a:rPr lang="en-US" altLang="en-US" sz="2200" kern="0" dirty="0">
                <a:solidFill>
                  <a:srgbClr val="003399"/>
                </a:solidFill>
                <a:ea typeface="ヒラギノ角ゴ Pro W3" charset="-128"/>
              </a:rPr>
              <a:t>   Immediately following a catastrophic </a:t>
            </a:r>
            <a:r>
              <a:rPr lang="en-US" altLang="en-US" sz="2200" kern="0" dirty="0" smtClean="0">
                <a:solidFill>
                  <a:srgbClr val="003399"/>
                </a:solidFill>
                <a:ea typeface="ヒラギノ角ゴ Pro W3" charset="-128"/>
              </a:rPr>
              <a:t>disaster, </a:t>
            </a:r>
            <a:r>
              <a:rPr lang="en-US" altLang="en-US" sz="2200" kern="0" dirty="0">
                <a:solidFill>
                  <a:srgbClr val="003399"/>
                </a:solidFill>
                <a:ea typeface="ヒラギノ角ゴ Pro W3" charset="-128"/>
              </a:rPr>
              <a:t>National Guard Service Members are mobilized.</a:t>
            </a:r>
          </a:p>
          <a:p>
            <a:pPr eaLnBrk="1" hangingPunct="1">
              <a:buFontTx/>
              <a:buNone/>
            </a:pPr>
            <a:r>
              <a:rPr lang="en-US" altLang="en-US" sz="2200" kern="0" dirty="0">
                <a:solidFill>
                  <a:srgbClr val="003399"/>
                </a:solidFill>
                <a:ea typeface="ヒラギノ角ゴ Pro W3" charset="-128"/>
              </a:rPr>
              <a:t>   Upon mobilization stabilize family members and report as follows:</a:t>
            </a:r>
            <a:endParaRPr lang="en-US" altLang="en-US" kern="0" dirty="0">
              <a:ea typeface="ヒラギノ角ゴ Pro W3" charset="-128"/>
            </a:endParaRPr>
          </a:p>
          <a:p>
            <a:pPr marL="342900" indent="-342900" eaLnBrk="1" hangingPunct="1">
              <a:buFont typeface="+mj-lt"/>
              <a:buAutoNum type="arabicPeriod"/>
            </a:pPr>
            <a:r>
              <a:rPr lang="en-US" altLang="en-US" sz="2000" b="1" kern="0" dirty="0">
                <a:ea typeface="ヒラギノ角ゴ Pro W3" charset="-128"/>
              </a:rPr>
              <a:t>First report to your assigned unit/armory, or per your unit’s SOP. </a:t>
            </a:r>
          </a:p>
          <a:p>
            <a:pPr marL="342900" indent="-342900" eaLnBrk="1" hangingPunct="1">
              <a:buFont typeface="+mj-lt"/>
              <a:buAutoNum type="arabicPeriod"/>
            </a:pPr>
            <a:r>
              <a:rPr lang="en-US" altLang="en-US" sz="2000" b="1" kern="0" dirty="0">
                <a:ea typeface="ヒラギノ角ゴ Pro W3" charset="-128"/>
              </a:rPr>
              <a:t>If you cannot get to your unit/armory report to the nearest Guard facility.</a:t>
            </a:r>
          </a:p>
          <a:p>
            <a:pPr marL="342900" indent="-342900" eaLnBrk="1" hangingPunct="1">
              <a:buFont typeface="+mj-lt"/>
              <a:buAutoNum type="arabicPeriod"/>
            </a:pPr>
            <a:r>
              <a:rPr lang="en-US" altLang="en-US" sz="2000" b="1" kern="0" dirty="0">
                <a:ea typeface="ヒラギノ角ゴ Pro W3" charset="-128"/>
              </a:rPr>
              <a:t>If you cannot get to a Guard facility report to the nearest Emergency Operations Center or Incident Command.</a:t>
            </a:r>
          </a:p>
          <a:p>
            <a:pPr marL="342900" indent="-342900" eaLnBrk="1" hangingPunct="1">
              <a:buFont typeface="+mj-lt"/>
              <a:buAutoNum type="arabicPeriod"/>
            </a:pPr>
            <a:r>
              <a:rPr lang="en-US" altLang="en-US" sz="2000" b="1" kern="0" dirty="0">
                <a:ea typeface="ヒラギノ角ゴ Pro W3" charset="-128"/>
              </a:rPr>
              <a:t>Upon arrival to any location announce your status and availability. Ensure </a:t>
            </a:r>
            <a:r>
              <a:rPr lang="en-US" altLang="en-US" sz="2000" b="1" kern="0" dirty="0" smtClean="0">
                <a:ea typeface="ヒラギノ角ゴ Pro W3" charset="-128"/>
              </a:rPr>
              <a:t>you contact your unit advise them of your location.</a:t>
            </a:r>
            <a:endParaRPr lang="en-US" altLang="en-US" sz="2000" b="1" kern="0" dirty="0">
              <a:ea typeface="ヒラギノ角ゴ Pro W3" charset="-128"/>
            </a:endParaRPr>
          </a:p>
          <a:p>
            <a:pPr eaLnBrk="1" hangingPunct="1"/>
            <a:endParaRPr lang="en-US" altLang="en-US" kern="0" dirty="0">
              <a:ea typeface="ヒラギノ角ゴ Pro W3" charset="-128"/>
            </a:endParaRPr>
          </a:p>
        </p:txBody>
      </p:sp>
    </p:spTree>
    <p:extLst>
      <p:ext uri="{BB962C8B-B14F-4D97-AF65-F5344CB8AC3E}">
        <p14:creationId xmlns:p14="http://schemas.microsoft.com/office/powerpoint/2010/main" val="3805138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46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Steps to Preparation</a:t>
            </a:r>
          </a:p>
        </p:txBody>
      </p:sp>
      <p:sp>
        <p:nvSpPr>
          <p:cNvPr id="7" name="Rectangle 2"/>
          <p:cNvSpPr txBox="1">
            <a:spLocks noChangeArrowheads="1"/>
          </p:cNvSpPr>
          <p:nvPr/>
        </p:nvSpPr>
        <p:spPr bwMode="auto">
          <a:xfrm>
            <a:off x="685800" y="1817688"/>
            <a:ext cx="42195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CC3300"/>
                </a:solidFill>
                <a:latin typeface="+mj-lt"/>
                <a:ea typeface="ヒラギノ角ゴ Pro W3" pitchFamily="4" charset="-128"/>
                <a:cs typeface="ヒラギノ角ゴ Pro W3" pitchFamily="4" charset="-128"/>
              </a:defRPr>
            </a:lvl1pPr>
            <a:lvl2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2pPr>
            <a:lvl3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3pPr>
            <a:lvl4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4pPr>
            <a:lvl5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5pPr>
            <a:lvl6pPr marL="457200" algn="l" rtl="0" fontAlgn="base">
              <a:spcBef>
                <a:spcPct val="0"/>
              </a:spcBef>
              <a:spcAft>
                <a:spcPct val="0"/>
              </a:spcAft>
              <a:defRPr sz="2400" b="1">
                <a:solidFill>
                  <a:srgbClr val="CC3300"/>
                </a:solidFill>
                <a:latin typeface="Verdana" pitchFamily="1" charset="0"/>
              </a:defRPr>
            </a:lvl6pPr>
            <a:lvl7pPr marL="914400" algn="l" rtl="0" fontAlgn="base">
              <a:spcBef>
                <a:spcPct val="0"/>
              </a:spcBef>
              <a:spcAft>
                <a:spcPct val="0"/>
              </a:spcAft>
              <a:defRPr sz="2400" b="1">
                <a:solidFill>
                  <a:srgbClr val="CC3300"/>
                </a:solidFill>
                <a:latin typeface="Verdana" pitchFamily="1" charset="0"/>
              </a:defRPr>
            </a:lvl7pPr>
            <a:lvl8pPr marL="1371600" algn="l" rtl="0" fontAlgn="base">
              <a:spcBef>
                <a:spcPct val="0"/>
              </a:spcBef>
              <a:spcAft>
                <a:spcPct val="0"/>
              </a:spcAft>
              <a:defRPr sz="2400" b="1">
                <a:solidFill>
                  <a:srgbClr val="CC3300"/>
                </a:solidFill>
                <a:latin typeface="Verdana" pitchFamily="1" charset="0"/>
              </a:defRPr>
            </a:lvl8pPr>
            <a:lvl9pPr marL="1828800" algn="l" rtl="0" fontAlgn="base">
              <a:spcBef>
                <a:spcPct val="0"/>
              </a:spcBef>
              <a:spcAft>
                <a:spcPct val="0"/>
              </a:spcAft>
              <a:defRPr sz="2400" b="1">
                <a:solidFill>
                  <a:srgbClr val="CC3300"/>
                </a:solidFill>
                <a:latin typeface="Verdana" pitchFamily="1" charset="0"/>
              </a:defRPr>
            </a:lvl9pPr>
          </a:lstStyle>
          <a:p>
            <a:pPr eaLnBrk="1" hangingPunct="1"/>
            <a:r>
              <a:rPr lang="en-US" altLang="en-US" sz="3200" kern="0" dirty="0">
                <a:ea typeface="ヒラギノ角ゴ Pro W3" charset="-128"/>
              </a:rPr>
              <a:t>Learn the steps to getting prepared:</a:t>
            </a:r>
          </a:p>
        </p:txBody>
      </p:sp>
      <p:sp>
        <p:nvSpPr>
          <p:cNvPr id="8" name="Rectangle 3"/>
          <p:cNvSpPr txBox="1">
            <a:spLocks noChangeArrowheads="1"/>
          </p:cNvSpPr>
          <p:nvPr/>
        </p:nvSpPr>
        <p:spPr bwMode="auto">
          <a:xfrm>
            <a:off x="1377951" y="3111500"/>
            <a:ext cx="2697161"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r>
              <a:rPr lang="en-US" altLang="en-US" sz="2800" kern="0" dirty="0">
                <a:solidFill>
                  <a:schemeClr val="accent2"/>
                </a:solidFill>
                <a:ea typeface="ヒラギノ角ゴ Pro W3" charset="-128"/>
              </a:rPr>
              <a:t>Be Informed</a:t>
            </a:r>
          </a:p>
          <a:p>
            <a:pPr eaLnBrk="1" hangingPunct="1"/>
            <a:r>
              <a:rPr lang="en-US" altLang="en-US" sz="2800" kern="0" dirty="0">
                <a:solidFill>
                  <a:schemeClr val="accent2"/>
                </a:solidFill>
                <a:ea typeface="ヒラギノ角ゴ Pro W3" charset="-128"/>
              </a:rPr>
              <a:t>Make a Plan</a:t>
            </a:r>
          </a:p>
          <a:p>
            <a:pPr eaLnBrk="1" hangingPunct="1"/>
            <a:r>
              <a:rPr lang="en-US" altLang="en-US" sz="2800" kern="0" dirty="0">
                <a:solidFill>
                  <a:schemeClr val="accent2"/>
                </a:solidFill>
                <a:ea typeface="ヒラギノ角ゴ Pro W3" charset="-128"/>
              </a:rPr>
              <a:t>Build a Kit</a:t>
            </a:r>
          </a:p>
          <a:p>
            <a:pPr eaLnBrk="1" hangingPunct="1"/>
            <a:r>
              <a:rPr lang="en-US" altLang="en-US" sz="2800" kern="0" dirty="0">
                <a:solidFill>
                  <a:schemeClr val="accent2"/>
                </a:solidFill>
                <a:ea typeface="ヒラギノ角ゴ Pro W3" charset="-128"/>
              </a:rPr>
              <a:t>Get Involved</a:t>
            </a:r>
          </a:p>
        </p:txBody>
      </p:sp>
      <p:pic>
        <p:nvPicPr>
          <p:cNvPr id="5" name="Picture 5" descr="Red Icon Page 4_300dp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2088" y="2185988"/>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Orange Icon Page 4_300dp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350" y="31115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lue Icon Page 4_300dpi.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625" y="4581525"/>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stretch>
            <a:fillRect/>
          </a:stretch>
        </p:blipFill>
        <p:spPr>
          <a:xfrm>
            <a:off x="1231659" y="5067300"/>
            <a:ext cx="2636054" cy="1612900"/>
          </a:xfrm>
          <a:prstGeom prst="rect">
            <a:avLst/>
          </a:prstGeom>
        </p:spPr>
      </p:pic>
    </p:spTree>
    <p:extLst>
      <p:ext uri="{BB962C8B-B14F-4D97-AF65-F5344CB8AC3E}">
        <p14:creationId xmlns:p14="http://schemas.microsoft.com/office/powerpoint/2010/main" val="257918320"/>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smtClean="0"/>
              <a:t>NO Time Like Now to Get Ready!</a:t>
            </a:r>
            <a:endParaRPr lang="en-US" sz="4000" dirty="0"/>
          </a:p>
        </p:txBody>
      </p:sp>
      <p:sp>
        <p:nvSpPr>
          <p:cNvPr id="4" name="Rectangle 3"/>
          <p:cNvSpPr/>
          <p:nvPr/>
        </p:nvSpPr>
        <p:spPr>
          <a:xfrm>
            <a:off x="549275" y="6170225"/>
            <a:ext cx="2362698" cy="276999"/>
          </a:xfrm>
          <a:prstGeom prst="rect">
            <a:avLst/>
          </a:prstGeom>
        </p:spPr>
        <p:txBody>
          <a:bodyPr wrap="none">
            <a:spAutoFit/>
          </a:bodyPr>
          <a:lstStyle/>
          <a:p>
            <a:r>
              <a:rPr lang="en-US" sz="1200" b="1" dirty="0"/>
              <a:t>Ready.Gov PSA - "The Day Before"</a:t>
            </a:r>
            <a:endParaRPr lang="en-US" sz="1200" dirty="0"/>
          </a:p>
        </p:txBody>
      </p:sp>
      <p:pic>
        <p:nvPicPr>
          <p:cNvPr id="7" name="FEMA-Ad Council - 'The Day Befo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70812185"/>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1543051"/>
            <a:ext cx="7772400" cy="698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Know the Risks – Know Your </a:t>
            </a:r>
            <a:r>
              <a:rPr lang="en-US" sz="3200" dirty="0" smtClean="0">
                <a:solidFill>
                  <a:srgbClr val="FF0000"/>
                </a:solidFill>
              </a:rPr>
              <a:t>Area</a:t>
            </a:r>
            <a:endParaRPr lang="en-US" sz="3200" dirty="0">
              <a:solidFill>
                <a:srgbClr val="FF0000"/>
              </a:solidFill>
            </a:endParaRPr>
          </a:p>
        </p:txBody>
      </p:sp>
      <p:sp>
        <p:nvSpPr>
          <p:cNvPr id="5" name="Rectangle 3"/>
          <p:cNvSpPr txBox="1">
            <a:spLocks noChangeArrowheads="1"/>
          </p:cNvSpPr>
          <p:nvPr/>
        </p:nvSpPr>
        <p:spPr>
          <a:xfrm>
            <a:off x="771525" y="2102645"/>
            <a:ext cx="7953375" cy="129778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altLang="en-US" sz="2400" dirty="0">
                <a:solidFill>
                  <a:srgbClr val="003399"/>
                </a:solidFill>
                <a:ea typeface="ヒラギノ角ゴ Pro W3" charset="-128"/>
              </a:rPr>
              <a:t>    </a:t>
            </a:r>
            <a:r>
              <a:rPr lang="en-US" altLang="en-US" sz="2000" dirty="0">
                <a:solidFill>
                  <a:srgbClr val="003399"/>
                </a:solidFill>
                <a:ea typeface="ヒラギノ角ゴ Pro W3" charset="-128"/>
              </a:rPr>
              <a:t>The consequences of emergencies can be similar, but knowing the risks in your </a:t>
            </a:r>
            <a:r>
              <a:rPr lang="en-US" altLang="en-US" sz="2000" dirty="0" smtClean="0">
                <a:solidFill>
                  <a:srgbClr val="003399"/>
                </a:solidFill>
                <a:ea typeface="ヒラギノ角ゴ Pro W3" charset="-128"/>
              </a:rPr>
              <a:t>area </a:t>
            </a:r>
            <a:r>
              <a:rPr lang="en-US" altLang="en-US" sz="2000" dirty="0">
                <a:solidFill>
                  <a:srgbClr val="003399"/>
                </a:solidFill>
                <a:ea typeface="ヒラギノ角ゴ Pro W3" charset="-128"/>
              </a:rPr>
              <a:t>can help you better prepare.</a:t>
            </a:r>
          </a:p>
          <a:p>
            <a:pPr>
              <a:buFontTx/>
              <a:buNone/>
            </a:pPr>
            <a:r>
              <a:rPr lang="en-US" sz="2000" dirty="0">
                <a:effectLst>
                  <a:outerShdw blurRad="38100" dist="38100" dir="2700000" algn="tl">
                    <a:srgbClr val="C0C0C0"/>
                  </a:outerShdw>
                </a:effectLst>
              </a:rPr>
              <a:t>Types of Disasters in </a:t>
            </a:r>
            <a:r>
              <a:rPr lang="en-US" sz="2000" dirty="0" smtClean="0">
                <a:effectLst>
                  <a:outerShdw blurRad="38100" dist="38100" dir="2700000" algn="tl">
                    <a:srgbClr val="C0C0C0"/>
                  </a:outerShdw>
                </a:effectLst>
              </a:rPr>
              <a:t>Louisiana</a:t>
            </a:r>
            <a:r>
              <a:rPr lang="en-US" sz="2400" dirty="0" smtClean="0">
                <a:effectLst>
                  <a:outerShdw blurRad="38100" dist="38100" dir="2700000" algn="tl">
                    <a:srgbClr val="C0C0C0"/>
                  </a:outerShdw>
                </a:effectLst>
              </a:rPr>
              <a:t>:</a:t>
            </a:r>
            <a:endParaRPr lang="en-US" sz="2400" dirty="0">
              <a:effectLst>
                <a:outerShdw blurRad="38100" dist="38100" dir="2700000" algn="tl">
                  <a:srgbClr val="C0C0C0"/>
                </a:outerShdw>
              </a:effectLst>
            </a:endParaRPr>
          </a:p>
          <a:p>
            <a:r>
              <a:rPr lang="en-US" altLang="en-US" sz="1800" dirty="0" smtClean="0"/>
              <a:t>Hurricanes </a:t>
            </a:r>
          </a:p>
          <a:p>
            <a:r>
              <a:rPr lang="en-US" altLang="en-US" sz="1800" dirty="0" smtClean="0"/>
              <a:t>Flooding</a:t>
            </a:r>
          </a:p>
          <a:p>
            <a:r>
              <a:rPr lang="en-US" altLang="en-US" sz="1800" dirty="0" smtClean="0"/>
              <a:t>Tornadoes</a:t>
            </a:r>
            <a:endParaRPr lang="en-US" altLang="en-US" sz="1800" dirty="0"/>
          </a:p>
          <a:p>
            <a:r>
              <a:rPr lang="en-US" altLang="en-US" sz="1800" dirty="0" smtClean="0"/>
              <a:t>Earthquake</a:t>
            </a:r>
            <a:endParaRPr lang="en-US" altLang="en-US" sz="1800" dirty="0"/>
          </a:p>
          <a:p>
            <a:r>
              <a:rPr lang="en-US" altLang="en-US" sz="1800" dirty="0" smtClean="0"/>
              <a:t>Fires</a:t>
            </a:r>
            <a:endParaRPr lang="en-US" altLang="en-US" sz="1800" dirty="0"/>
          </a:p>
          <a:p>
            <a:r>
              <a:rPr lang="en-US" altLang="en-US" sz="1800" dirty="0" smtClean="0"/>
              <a:t>Winter </a:t>
            </a:r>
            <a:r>
              <a:rPr lang="en-US" altLang="en-US" sz="1800" dirty="0"/>
              <a:t>Storms</a:t>
            </a:r>
          </a:p>
          <a:p>
            <a:r>
              <a:rPr lang="en-US" altLang="en-US" sz="1800" dirty="0"/>
              <a:t>Infectious Disease </a:t>
            </a:r>
          </a:p>
          <a:p>
            <a:r>
              <a:rPr lang="en-US" altLang="en-US" sz="1800" dirty="0"/>
              <a:t>Terrorism</a:t>
            </a:r>
          </a:p>
          <a:p>
            <a:r>
              <a:rPr lang="en-US" altLang="en-US" sz="1800" dirty="0"/>
              <a:t>Hazardous Material Spill</a:t>
            </a:r>
          </a:p>
          <a:p>
            <a:pPr>
              <a:buFontTx/>
              <a:buNone/>
            </a:pPr>
            <a:endParaRPr lang="en-US" altLang="en-US" sz="2400" dirty="0">
              <a:ea typeface="ヒラギノ角ゴ Pro W3" charset="-128"/>
            </a:endParaRPr>
          </a:p>
          <a:p>
            <a:pPr>
              <a:buFontTx/>
              <a:buNone/>
            </a:pPr>
            <a:endParaRPr lang="en-US" altLang="en-US" sz="2400" dirty="0">
              <a:solidFill>
                <a:srgbClr val="003399"/>
              </a:solidFill>
              <a:ea typeface="ヒラギノ角ゴ Pro W3" charset="-128"/>
            </a:endParaRPr>
          </a:p>
          <a:p>
            <a:endParaRPr lang="en-US" altLang="en-US" dirty="0">
              <a:ea typeface="ヒラギノ角ゴ Pro W3" charset="-128"/>
            </a:endParaRPr>
          </a:p>
        </p:txBody>
      </p:sp>
      <p:sp>
        <p:nvSpPr>
          <p:cNvPr id="6" name="Title 3"/>
          <p:cNvSpPr txBox="1">
            <a:spLocks/>
          </p:cNvSpPr>
          <p:nvPr/>
        </p:nvSpPr>
        <p:spPr>
          <a:xfrm>
            <a:off x="685800" y="844551"/>
            <a:ext cx="7772400" cy="698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Be Informed</a:t>
            </a:r>
          </a:p>
        </p:txBody>
      </p:sp>
      <p:pic>
        <p:nvPicPr>
          <p:cNvPr id="2052" name="Picture 4" descr="Raw video: Severe storms generate tornadoes in Louisia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3714" y="2751535"/>
            <a:ext cx="2588795" cy="14569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rricane Katrina, New Orleans, Louisia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854" y="4937153"/>
            <a:ext cx="5056692" cy="1652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hurricanes in louisiana 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57" y="3287716"/>
            <a:ext cx="2636086" cy="164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4297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987425"/>
            <a:ext cx="7772400" cy="7842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What Could Really Happen?</a:t>
            </a:r>
          </a:p>
        </p:txBody>
      </p:sp>
      <p:sp>
        <p:nvSpPr>
          <p:cNvPr id="7" name="Rectangle 3"/>
          <p:cNvSpPr txBox="1">
            <a:spLocks noChangeArrowheads="1"/>
          </p:cNvSpPr>
          <p:nvPr/>
        </p:nvSpPr>
        <p:spPr>
          <a:xfrm>
            <a:off x="6121400" y="1923143"/>
            <a:ext cx="2336800" cy="4100286"/>
          </a:xfrm>
          <a:prstGeom prst="rect">
            <a:avLst/>
          </a:prstGeom>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altLang="en-US" sz="2800" dirty="0">
                <a:solidFill>
                  <a:schemeClr val="accent1">
                    <a:lumMod val="75000"/>
                  </a:schemeClr>
                </a:solidFill>
              </a:rPr>
              <a:t>Buildings</a:t>
            </a:r>
          </a:p>
          <a:p>
            <a:pPr>
              <a:spcBef>
                <a:spcPts val="0"/>
              </a:spcBef>
            </a:pPr>
            <a:r>
              <a:rPr lang="en-US" altLang="en-US" sz="2800" dirty="0">
                <a:solidFill>
                  <a:schemeClr val="accent1">
                    <a:lumMod val="75000"/>
                  </a:schemeClr>
                </a:solidFill>
              </a:rPr>
              <a:t>Utilities</a:t>
            </a:r>
          </a:p>
          <a:p>
            <a:pPr>
              <a:spcBef>
                <a:spcPts val="0"/>
              </a:spcBef>
            </a:pPr>
            <a:r>
              <a:rPr lang="en-US" altLang="en-US" sz="2800" dirty="0">
                <a:solidFill>
                  <a:schemeClr val="accent1">
                    <a:lumMod val="75000"/>
                  </a:schemeClr>
                </a:solidFill>
              </a:rPr>
              <a:t>Telephones</a:t>
            </a:r>
          </a:p>
          <a:p>
            <a:pPr>
              <a:spcBef>
                <a:spcPts val="0"/>
              </a:spcBef>
            </a:pPr>
            <a:r>
              <a:rPr lang="en-US" altLang="en-US" sz="2800" dirty="0">
                <a:solidFill>
                  <a:schemeClr val="accent1">
                    <a:lumMod val="75000"/>
                  </a:schemeClr>
                </a:solidFill>
              </a:rPr>
              <a:t>Stores</a:t>
            </a:r>
          </a:p>
          <a:p>
            <a:pPr>
              <a:spcBef>
                <a:spcPts val="0"/>
              </a:spcBef>
            </a:pPr>
            <a:r>
              <a:rPr lang="en-US" altLang="en-US" sz="2800" dirty="0">
                <a:solidFill>
                  <a:schemeClr val="accent1">
                    <a:lumMod val="75000"/>
                  </a:schemeClr>
                </a:solidFill>
              </a:rPr>
              <a:t>Drug Stores</a:t>
            </a:r>
          </a:p>
          <a:p>
            <a:pPr>
              <a:spcBef>
                <a:spcPts val="0"/>
              </a:spcBef>
            </a:pPr>
            <a:r>
              <a:rPr lang="en-US" altLang="en-US" sz="2800" dirty="0">
                <a:solidFill>
                  <a:schemeClr val="accent1">
                    <a:lumMod val="75000"/>
                  </a:schemeClr>
                </a:solidFill>
              </a:rPr>
              <a:t>Bank ATM</a:t>
            </a:r>
          </a:p>
          <a:p>
            <a:pPr>
              <a:spcBef>
                <a:spcPts val="0"/>
              </a:spcBef>
            </a:pPr>
            <a:r>
              <a:rPr lang="en-US" altLang="en-US" sz="2800" dirty="0">
                <a:solidFill>
                  <a:schemeClr val="accent1">
                    <a:lumMod val="75000"/>
                  </a:schemeClr>
                </a:solidFill>
              </a:rPr>
              <a:t>Roads</a:t>
            </a:r>
          </a:p>
          <a:p>
            <a:pPr>
              <a:spcBef>
                <a:spcPts val="0"/>
              </a:spcBef>
            </a:pPr>
            <a:r>
              <a:rPr lang="en-US" altLang="en-US" sz="2800" dirty="0">
                <a:solidFill>
                  <a:schemeClr val="accent1">
                    <a:lumMod val="75000"/>
                  </a:schemeClr>
                </a:solidFill>
              </a:rPr>
              <a:t>Gas stations</a:t>
            </a:r>
          </a:p>
          <a:p>
            <a:pPr>
              <a:spcBef>
                <a:spcPts val="0"/>
              </a:spcBef>
            </a:pPr>
            <a:r>
              <a:rPr lang="en-US" altLang="en-US" sz="2800" dirty="0">
                <a:solidFill>
                  <a:schemeClr val="accent1">
                    <a:lumMod val="75000"/>
                  </a:schemeClr>
                </a:solidFill>
              </a:rPr>
              <a:t>Hospitals</a:t>
            </a:r>
          </a:p>
          <a:p>
            <a:pPr>
              <a:spcBef>
                <a:spcPts val="0"/>
              </a:spcBef>
            </a:pPr>
            <a:r>
              <a:rPr lang="en-US" altLang="en-US" sz="2800" dirty="0">
                <a:solidFill>
                  <a:schemeClr val="accent1">
                    <a:lumMod val="75000"/>
                  </a:schemeClr>
                </a:solidFill>
              </a:rPr>
              <a:t>Airports </a:t>
            </a:r>
          </a:p>
          <a:p>
            <a:pPr>
              <a:buFont typeface="Monotype Sorts"/>
              <a:buNone/>
            </a:pPr>
            <a:endParaRPr lang="en-US" altLang="en-US" dirty="0">
              <a:solidFill>
                <a:srgbClr val="333333"/>
              </a:solidFill>
            </a:endParaRPr>
          </a:p>
          <a:p>
            <a:pPr>
              <a:buFont typeface="Wingdings" panose="05000000000000000000" pitchFamily="2" charset="2"/>
              <a:buChar char="§"/>
            </a:pPr>
            <a:endParaRPr lang="en-US" altLang="en-US" b="1" dirty="0">
              <a:solidFill>
                <a:srgbClr val="333333"/>
              </a:solidFill>
            </a:endParaRPr>
          </a:p>
          <a:p>
            <a:pPr>
              <a:buFont typeface="Wingdings" panose="05000000000000000000" pitchFamily="2" charset="2"/>
              <a:buChar char="§"/>
            </a:pPr>
            <a:endParaRPr lang="en-US" altLang="en-US" dirty="0">
              <a:solidFill>
                <a:srgbClr val="333333"/>
              </a:solidFill>
            </a:endParaRPr>
          </a:p>
          <a:p>
            <a:pPr>
              <a:buFont typeface="Wingdings" panose="05000000000000000000" pitchFamily="2" charset="2"/>
              <a:buChar char="§"/>
            </a:pPr>
            <a:endParaRPr lang="en-US" altLang="en-US" dirty="0">
              <a:solidFill>
                <a:srgbClr val="333333"/>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20068" r="5442"/>
          <a:stretch/>
        </p:blipFill>
        <p:spPr>
          <a:xfrm>
            <a:off x="685800" y="1923142"/>
            <a:ext cx="5425663" cy="4564743"/>
          </a:xfrm>
          <a:prstGeom prst="rect">
            <a:avLst/>
          </a:prstGeom>
        </p:spPr>
      </p:pic>
    </p:spTree>
    <p:extLst>
      <p:ext uri="{BB962C8B-B14F-4D97-AF65-F5344CB8AC3E}">
        <p14:creationId xmlns:p14="http://schemas.microsoft.com/office/powerpoint/2010/main" val="4102655450"/>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85800" y="987425"/>
            <a:ext cx="7772400" cy="14700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Why is Preparation Important?</a:t>
            </a:r>
          </a:p>
        </p:txBody>
      </p:sp>
      <p:sp>
        <p:nvSpPr>
          <p:cNvPr id="7" name="Rectangle 2"/>
          <p:cNvSpPr txBox="1">
            <a:spLocks noChangeArrowheads="1"/>
          </p:cNvSpPr>
          <p:nvPr/>
        </p:nvSpPr>
        <p:spPr bwMode="auto">
          <a:xfrm>
            <a:off x="215900" y="2198808"/>
            <a:ext cx="4572624" cy="13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CC3300"/>
                </a:solidFill>
                <a:latin typeface="+mj-lt"/>
                <a:ea typeface="ヒラギノ角ゴ Pro W3" pitchFamily="4" charset="-128"/>
                <a:cs typeface="ヒラギノ角ゴ Pro W3" pitchFamily="4" charset="-128"/>
              </a:defRPr>
            </a:lvl1pPr>
            <a:lvl2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2pPr>
            <a:lvl3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3pPr>
            <a:lvl4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4pPr>
            <a:lvl5pPr algn="l" rtl="0" eaLnBrk="0" fontAlgn="base" hangingPunct="0">
              <a:spcBef>
                <a:spcPct val="0"/>
              </a:spcBef>
              <a:spcAft>
                <a:spcPct val="0"/>
              </a:spcAft>
              <a:defRPr sz="2400" b="1">
                <a:solidFill>
                  <a:srgbClr val="CC3300"/>
                </a:solidFill>
                <a:latin typeface="Verdana" pitchFamily="1" charset="0"/>
                <a:ea typeface="ヒラギノ角ゴ Pro W3" pitchFamily="4" charset="-128"/>
                <a:cs typeface="ヒラギノ角ゴ Pro W3" pitchFamily="4" charset="-128"/>
              </a:defRPr>
            </a:lvl5pPr>
            <a:lvl6pPr marL="457200" algn="l" rtl="0" fontAlgn="base">
              <a:spcBef>
                <a:spcPct val="0"/>
              </a:spcBef>
              <a:spcAft>
                <a:spcPct val="0"/>
              </a:spcAft>
              <a:defRPr sz="2400" b="1">
                <a:solidFill>
                  <a:srgbClr val="CC3300"/>
                </a:solidFill>
                <a:latin typeface="Verdana" pitchFamily="1" charset="0"/>
              </a:defRPr>
            </a:lvl6pPr>
            <a:lvl7pPr marL="914400" algn="l" rtl="0" fontAlgn="base">
              <a:spcBef>
                <a:spcPct val="0"/>
              </a:spcBef>
              <a:spcAft>
                <a:spcPct val="0"/>
              </a:spcAft>
              <a:defRPr sz="2400" b="1">
                <a:solidFill>
                  <a:srgbClr val="CC3300"/>
                </a:solidFill>
                <a:latin typeface="Verdana" pitchFamily="1" charset="0"/>
              </a:defRPr>
            </a:lvl7pPr>
            <a:lvl8pPr marL="1371600" algn="l" rtl="0" fontAlgn="base">
              <a:spcBef>
                <a:spcPct val="0"/>
              </a:spcBef>
              <a:spcAft>
                <a:spcPct val="0"/>
              </a:spcAft>
              <a:defRPr sz="2400" b="1">
                <a:solidFill>
                  <a:srgbClr val="CC3300"/>
                </a:solidFill>
                <a:latin typeface="Verdana" pitchFamily="1" charset="0"/>
              </a:defRPr>
            </a:lvl8pPr>
            <a:lvl9pPr marL="1828800" algn="l" rtl="0" fontAlgn="base">
              <a:spcBef>
                <a:spcPct val="0"/>
              </a:spcBef>
              <a:spcAft>
                <a:spcPct val="0"/>
              </a:spcAft>
              <a:defRPr sz="2400" b="1">
                <a:solidFill>
                  <a:srgbClr val="CC3300"/>
                </a:solidFill>
                <a:latin typeface="Verdana" pitchFamily="1" charset="0"/>
              </a:defRPr>
            </a:lvl9pPr>
          </a:lstStyle>
          <a:p>
            <a:pPr eaLnBrk="1" hangingPunct="1"/>
            <a:r>
              <a:rPr lang="en-US" altLang="en-US" kern="0" dirty="0">
                <a:ea typeface="ヒラギノ角ゴ Pro W3" charset="-128"/>
              </a:rPr>
              <a:t>Have you ever thought about </a:t>
            </a:r>
            <a:endParaRPr lang="en-US" altLang="en-US" kern="0" dirty="0" smtClean="0">
              <a:ea typeface="ヒラギノ角ゴ Pro W3" charset="-128"/>
            </a:endParaRPr>
          </a:p>
          <a:p>
            <a:pPr eaLnBrk="1" hangingPunct="1"/>
            <a:r>
              <a:rPr lang="en-US" altLang="en-US" kern="0" dirty="0" smtClean="0">
                <a:ea typeface="ヒラギノ角ゴ Pro W3" charset="-128"/>
              </a:rPr>
              <a:t>how </a:t>
            </a:r>
            <a:r>
              <a:rPr lang="en-US" altLang="en-US" kern="0" dirty="0">
                <a:ea typeface="ヒラギノ角ゴ Pro W3" charset="-128"/>
              </a:rPr>
              <a:t>to prepare for </a:t>
            </a:r>
            <a:r>
              <a:rPr lang="en-US" altLang="en-US" kern="0" dirty="0" smtClean="0">
                <a:ea typeface="ヒラギノ角ゴ Pro W3" charset="-128"/>
              </a:rPr>
              <a:t>an emergency</a:t>
            </a:r>
            <a:r>
              <a:rPr lang="en-US" altLang="en-US" kern="0" dirty="0">
                <a:ea typeface="ヒラギノ角ゴ Pro W3" charset="-128"/>
              </a:rPr>
              <a:t>?</a:t>
            </a:r>
          </a:p>
        </p:txBody>
      </p:sp>
      <p:sp>
        <p:nvSpPr>
          <p:cNvPr id="8" name="Rectangle 3"/>
          <p:cNvSpPr txBox="1">
            <a:spLocks noChangeArrowheads="1"/>
          </p:cNvSpPr>
          <p:nvPr/>
        </p:nvSpPr>
        <p:spPr bwMode="auto">
          <a:xfrm>
            <a:off x="215900" y="3126307"/>
            <a:ext cx="70310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20000"/>
              </a:spcBef>
              <a:spcAft>
                <a:spcPct val="0"/>
              </a:spcAft>
              <a:buClr>
                <a:srgbClr val="CC3300"/>
              </a:buClr>
              <a:buChar char="•"/>
              <a:defRPr>
                <a:solidFill>
                  <a:schemeClr val="tx1"/>
                </a:solidFill>
                <a:latin typeface="+mn-lt"/>
                <a:ea typeface="ヒラギノ角ゴ Pro W3" pitchFamily="4" charset="-128"/>
                <a:cs typeface="ヒラギノ角ゴ Pro W3" pitchFamily="4" charset="-128"/>
              </a:defRPr>
            </a:lvl1pPr>
            <a:lvl2pPr marL="685800" indent="-228600" algn="l" rtl="0" eaLnBrk="0" fontAlgn="base" hangingPunct="0">
              <a:spcBef>
                <a:spcPct val="20000"/>
              </a:spcBef>
              <a:spcAft>
                <a:spcPct val="0"/>
              </a:spcAft>
              <a:buClr>
                <a:srgbClr val="CC3300"/>
              </a:buClr>
              <a:buFont typeface="Arial" panose="020B0604020202020204" pitchFamily="34" charset="0"/>
              <a:buChar char="–"/>
              <a:defRPr sz="1600">
                <a:solidFill>
                  <a:schemeClr val="tx1"/>
                </a:solidFill>
                <a:latin typeface="+mn-lt"/>
                <a:ea typeface="ヒラギノ角ゴ Pro W3" pitchFamily="4" charset="-128"/>
              </a:defRPr>
            </a:lvl2pPr>
            <a:lvl3pPr marL="1085850" indent="-171450" algn="l" rtl="0" eaLnBrk="0" fontAlgn="base" hangingPunct="0">
              <a:spcBef>
                <a:spcPct val="20000"/>
              </a:spcBef>
              <a:spcAft>
                <a:spcPct val="0"/>
              </a:spcAft>
              <a:buClr>
                <a:srgbClr val="CC3300"/>
              </a:buClr>
              <a:buChar char="•"/>
              <a:defRPr sz="1400">
                <a:solidFill>
                  <a:schemeClr val="tx1"/>
                </a:solidFill>
                <a:latin typeface="+mn-lt"/>
                <a:ea typeface="ヒラギノ角ゴ Pro W3" pitchFamily="4" charset="-128"/>
              </a:defRPr>
            </a:lvl3pPr>
            <a:lvl4pPr marL="15430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4pPr>
            <a:lvl5pPr marL="2000250" indent="-171450" algn="l" rtl="0" eaLnBrk="0" fontAlgn="base" hangingPunct="0">
              <a:spcBef>
                <a:spcPct val="20000"/>
              </a:spcBef>
              <a:spcAft>
                <a:spcPct val="0"/>
              </a:spcAft>
              <a:buClr>
                <a:srgbClr val="CC3300"/>
              </a:buClr>
              <a:buFont typeface="Arial" panose="020B0604020202020204" pitchFamily="34" charset="0"/>
              <a:buChar char="»"/>
              <a:defRPr sz="1400">
                <a:solidFill>
                  <a:schemeClr val="tx1"/>
                </a:solidFill>
                <a:latin typeface="+mn-lt"/>
                <a:ea typeface="ヒラギノ角ゴ Pro W3" pitchFamily="4" charset="-128"/>
              </a:defRPr>
            </a:lvl5pPr>
            <a:lvl6pPr marL="24574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6pPr>
            <a:lvl7pPr marL="29146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7pPr>
            <a:lvl8pPr marL="33718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8pPr>
            <a:lvl9pPr marL="3829050" indent="-171450" algn="l" rtl="0" fontAlgn="base">
              <a:spcBef>
                <a:spcPct val="20000"/>
              </a:spcBef>
              <a:spcAft>
                <a:spcPct val="0"/>
              </a:spcAft>
              <a:buClr>
                <a:srgbClr val="CC3300"/>
              </a:buClr>
              <a:buFont typeface="Arial" pitchFamily="4" charset="0"/>
              <a:buChar char="»"/>
              <a:defRPr sz="1400">
                <a:solidFill>
                  <a:schemeClr val="tx1"/>
                </a:solidFill>
                <a:latin typeface="+mn-lt"/>
                <a:ea typeface="ヒラギノ角ゴ Pro W3" pitchFamily="4" charset="-128"/>
              </a:defRPr>
            </a:lvl9pPr>
          </a:lstStyle>
          <a:p>
            <a:pPr eaLnBrk="1" hangingPunct="1">
              <a:buFontTx/>
              <a:buNone/>
            </a:pPr>
            <a:r>
              <a:rPr lang="en-US" altLang="en-US" sz="2200" kern="0" dirty="0">
                <a:solidFill>
                  <a:srgbClr val="003399"/>
                </a:solidFill>
                <a:ea typeface="ヒラギノ角ゴ Pro W3" charset="-128"/>
              </a:rPr>
              <a:t>How would you:</a:t>
            </a:r>
            <a:endParaRPr lang="en-US" altLang="en-US" kern="0" dirty="0">
              <a:ea typeface="ヒラギノ角ゴ Pro W3" charset="-128"/>
            </a:endParaRPr>
          </a:p>
          <a:p>
            <a:pPr eaLnBrk="1" hangingPunct="1"/>
            <a:r>
              <a:rPr lang="en-US" altLang="en-US" sz="2400" kern="0" dirty="0">
                <a:ea typeface="ヒラギノ角ゴ Pro W3" charset="-128"/>
              </a:rPr>
              <a:t>Cope without power or water?</a:t>
            </a:r>
          </a:p>
          <a:p>
            <a:pPr eaLnBrk="1" hangingPunct="1"/>
            <a:r>
              <a:rPr lang="en-US" altLang="en-US" sz="2400" kern="0" dirty="0">
                <a:ea typeface="ヒラギノ角ゴ Pro W3" charset="-128"/>
              </a:rPr>
              <a:t>Take care of your pets?</a:t>
            </a:r>
          </a:p>
          <a:p>
            <a:pPr eaLnBrk="1" hangingPunct="1"/>
            <a:r>
              <a:rPr lang="en-US" altLang="en-US" sz="2400" kern="0" dirty="0">
                <a:ea typeface="ヒラギノ角ゴ Pro W3" charset="-128"/>
              </a:rPr>
              <a:t>Contact your family if you were at work or school?</a:t>
            </a:r>
          </a:p>
          <a:p>
            <a:pPr eaLnBrk="1" hangingPunct="1"/>
            <a:r>
              <a:rPr lang="en-US" altLang="en-US" sz="2400" kern="0" dirty="0">
                <a:ea typeface="ヒラギノ角ゴ Pro W3" charset="-128"/>
              </a:rPr>
              <a:t>Look after your family for 3 days? 7 days? 14 </a:t>
            </a:r>
            <a:r>
              <a:rPr lang="en-US" altLang="en-US" sz="2400" kern="0" dirty="0" smtClean="0">
                <a:ea typeface="ヒラギノ角ゴ Pro W3" charset="-128"/>
              </a:rPr>
              <a:t>days?</a:t>
            </a:r>
            <a:endParaRPr lang="en-US" altLang="en-US" sz="2400" kern="0" dirty="0">
              <a:ea typeface="ヒラギノ角ゴ Pro W3" charset="-128"/>
            </a:endParaRPr>
          </a:p>
          <a:p>
            <a:pPr eaLnBrk="1" hangingPunct="1"/>
            <a:r>
              <a:rPr lang="en-US" altLang="en-US" sz="2400" kern="0" dirty="0">
                <a:ea typeface="ヒラギノ角ゴ Pro W3" charset="-128"/>
              </a:rPr>
              <a:t>How would you send and receive information about </a:t>
            </a:r>
          </a:p>
          <a:p>
            <a:pPr marL="0" indent="0" eaLnBrk="1" hangingPunct="1">
              <a:buNone/>
            </a:pPr>
            <a:r>
              <a:rPr lang="en-US" altLang="en-US" sz="2400" kern="0" dirty="0">
                <a:ea typeface="ヒラギノ角ゴ Pro W3" charset="-128"/>
              </a:rPr>
              <a:t>    what is happening?</a:t>
            </a:r>
          </a:p>
          <a:p>
            <a:pPr marL="0" indent="0" eaLnBrk="1" hangingPunct="1">
              <a:buNone/>
            </a:pPr>
            <a:endParaRPr lang="en-US" altLang="en-US" kern="0" dirty="0">
              <a:ea typeface="ヒラギノ角ゴ Pro W3" charset="-128"/>
            </a:endParaRPr>
          </a:p>
          <a:p>
            <a:pPr eaLnBrk="1" hangingPunct="1"/>
            <a:endParaRPr lang="en-US" altLang="en-US" kern="0" dirty="0">
              <a:ea typeface="ヒラギノ角ゴ Pro W3" charset="-128"/>
            </a:endParaRPr>
          </a:p>
          <a:p>
            <a:pPr eaLnBrk="1" hangingPunct="1"/>
            <a:endParaRPr lang="en-US" altLang="en-US" kern="0" dirty="0">
              <a:ea typeface="ヒラギノ角ゴ Pro W3" charset="-128"/>
            </a:endParaRPr>
          </a:p>
          <a:p>
            <a:pPr eaLnBrk="1" hangingPunct="1"/>
            <a:endParaRPr lang="en-US" altLang="en-US" kern="0" dirty="0">
              <a:ea typeface="ヒラギノ角ゴ Pro W3" charset="-128"/>
            </a:endParaRPr>
          </a:p>
          <a:p>
            <a:pPr eaLnBrk="1" hangingPunct="1"/>
            <a:endParaRPr lang="en-US" altLang="en-US" kern="0" dirty="0">
              <a:ea typeface="ヒラギノ角ゴ Pro W3" charset="-128"/>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524" y="1838758"/>
            <a:ext cx="4355476" cy="2449955"/>
          </a:xfrm>
          <a:prstGeom prst="rect">
            <a:avLst/>
          </a:prstGeom>
        </p:spPr>
      </p:pic>
    </p:spTree>
    <p:extLst>
      <p:ext uri="{BB962C8B-B14F-4D97-AF65-F5344CB8AC3E}">
        <p14:creationId xmlns:p14="http://schemas.microsoft.com/office/powerpoint/2010/main" val="3468581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B8CA1A2B-4160-4DD9-83FA-06C25B8ACE5C}" vid="{236E44C4-DA40-4AA9-9FB3-3EA2F26DB1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0EA924C2E8C54FB321E99C1E495226" ma:contentTypeVersion="0" ma:contentTypeDescription="Create a new document." ma:contentTypeScope="" ma:versionID="e23ce7dfcecc8af17ec9b0e455034edf">
  <xsd:schema xmlns:xsd="http://www.w3.org/2001/XMLSchema" xmlns:xs="http://www.w3.org/2001/XMLSchema" xmlns:p="http://schemas.microsoft.com/office/2006/metadata/properties" xmlns:ns1="http://schemas.microsoft.com/sharepoint/v3" xmlns:ns2="c472cb51-77f8-4c2a-896b-5c4f3d5d53b8" targetNamespace="http://schemas.microsoft.com/office/2006/metadata/properties" ma:root="true" ma:fieldsID="c43059e555411548431325b4bde548de" ns1:_="" ns2:_="">
    <xsd:import namespace="http://schemas.microsoft.com/sharepoint/v3"/>
    <xsd:import namespace="c472cb51-77f8-4c2a-896b-5c4f3d5d53b8"/>
    <xsd:element name="properties">
      <xsd:complexType>
        <xsd:sequence>
          <xsd:element name="documentManagement">
            <xsd:complexType>
              <xsd:all>
                <xsd:element ref="ns2:_dlc_DocId" minOccurs="0"/>
                <xsd:element ref="ns2:_dlc_DocIdUrl" minOccurs="0"/>
                <xsd:element ref="ns2:_dlc_DocIdPersistId"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JobTitle" ma:index="12"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2cb51-77f8-4c2a-896b-5c4f3d5d53b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1"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c472cb51-77f8-4c2a-896b-5c4f3d5d53b8">PSTDZ2HY5WFE-574-3230</_dlc_DocId>
    <_dlc_DocIdUrl xmlns="c472cb51-77f8-4c2a-896b-5c4f3d5d53b8">
      <Url>https://states.gkoportal.ng.mil/states/LA/J3/JOP-T/_layouts/DocIdRedir.aspx?ID=PSTDZ2HY5WFE-574-3230</Url>
      <Description>PSTDZ2HY5WFE-574-3230</Description>
    </_dlc_DocIdUrl>
    <JobTitl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BB3EBB-9A66-4F3D-BABD-6C69E4E49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472cb51-77f8-4c2a-896b-5c4f3d5d53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8A34ED-D291-4EAE-B06B-653C7B304DC7}">
  <ds:schemaRefs>
    <ds:schemaRef ds:uri="http://schemas.microsoft.com/sharepoint/events"/>
  </ds:schemaRefs>
</ds:datastoreItem>
</file>

<file path=customXml/itemProps3.xml><?xml version="1.0" encoding="utf-8"?>
<ds:datastoreItem xmlns:ds="http://schemas.openxmlformats.org/officeDocument/2006/customXml" ds:itemID="{298D9AE2-3AB6-4E4D-910F-15405E97AD6D}">
  <ds:schemaRefs>
    <ds:schemaRef ds:uri="http://purl.org/dc/dcmitype/"/>
    <ds:schemaRef ds:uri="http://schemas.microsoft.com/office/2006/documentManagement/types"/>
    <ds:schemaRef ds:uri="http://purl.org/dc/elements/1.1/"/>
    <ds:schemaRef ds:uri="http://schemas.microsoft.com/sharepoint/v3"/>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c472cb51-77f8-4c2a-896b-5c4f3d5d53b8"/>
  </ds:schemaRefs>
</ds:datastoreItem>
</file>

<file path=customXml/itemProps4.xml><?xml version="1.0" encoding="utf-8"?>
<ds:datastoreItem xmlns:ds="http://schemas.openxmlformats.org/officeDocument/2006/customXml" ds:itemID="{E8202B21-35C4-4F5B-87E8-BE180347F3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868</TotalTime>
  <Words>3021</Words>
  <Application>Microsoft Office PowerPoint</Application>
  <PresentationFormat>On-screen Show (4:3)</PresentationFormat>
  <Paragraphs>238</Paragraphs>
  <Slides>21</Slides>
  <Notes>21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Courier New</vt:lpstr>
      <vt:lpstr>Monotype Sorts</vt:lpstr>
      <vt:lpstr>Times New Roman</vt:lpstr>
      <vt:lpstr>Verdana</vt:lpstr>
      <vt:lpstr>Wingdings</vt:lpstr>
      <vt:lpstr>ヒラギノ角ゴ Pro W3</vt:lpstr>
      <vt:lpstr>Theme1</vt:lpstr>
      <vt:lpstr>BE PREPARED</vt:lpstr>
      <vt:lpstr>Training Overview</vt:lpstr>
      <vt:lpstr>PowerPoint Presentation</vt:lpstr>
      <vt:lpstr>PowerPoint Presentation</vt:lpstr>
      <vt:lpstr>PowerPoint Presentation</vt:lpstr>
      <vt:lpstr>NO Time Like Now to Get Ready!</vt:lpstr>
      <vt:lpstr>PowerPoint Presentation</vt:lpstr>
      <vt:lpstr>PowerPoint Presentation</vt:lpstr>
      <vt:lpstr>PowerPoint Presentation</vt:lpstr>
      <vt:lpstr>Make a Plan</vt:lpstr>
      <vt:lpstr>PowerPoint Presentation</vt:lpstr>
      <vt:lpstr>PowerPoint Presentation</vt:lpstr>
      <vt:lpstr>Religious Support in Emergencies</vt:lpstr>
      <vt:lpstr>PowerPoint Presentation</vt:lpstr>
      <vt:lpstr>PowerPoint Presentation</vt:lpstr>
      <vt:lpstr>PowerPoint Presentation</vt:lpstr>
      <vt:lpstr>PowerPoint Presentation</vt:lpstr>
      <vt:lpstr>Practice the Plan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Michael S 1LT NG NG</dc:creator>
  <cp:lastModifiedBy>Default User</cp:lastModifiedBy>
  <cp:revision>46</cp:revision>
  <dcterms:created xsi:type="dcterms:W3CDTF">2017-06-28T11:15:28Z</dcterms:created>
  <dcterms:modified xsi:type="dcterms:W3CDTF">2017-08-18T16:39:11Z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f1a4ccd6-5fcd-44e6-b51b-b0c1fb82e131</vt:lpwstr>
  </property>
  <property fmtid="{D5CDD505-2E9C-101B-9397-08002B2CF9AE}" pid="3" name="ContentTypeId">
    <vt:lpwstr>0x0101002F0EA924C2E8C54FB321E99C1E495226</vt:lpwstr>
  </property>
</Properties>
</file>